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72" r:id="rId8"/>
    <p:sldId id="274" r:id="rId9"/>
    <p:sldId id="275" r:id="rId10"/>
    <p:sldId id="277" r:id="rId11"/>
    <p:sldId id="292" r:id="rId12"/>
    <p:sldId id="278" r:id="rId13"/>
    <p:sldId id="279" r:id="rId14"/>
    <p:sldId id="280" r:id="rId15"/>
    <p:sldId id="281" r:id="rId16"/>
    <p:sldId id="282" r:id="rId17"/>
    <p:sldId id="284" r:id="rId18"/>
    <p:sldId id="286" r:id="rId19"/>
    <p:sldId id="298" r:id="rId20"/>
    <p:sldId id="283" r:id="rId21"/>
    <p:sldId id="285" r:id="rId22"/>
    <p:sldId id="287" r:id="rId23"/>
    <p:sldId id="288" r:id="rId24"/>
    <p:sldId id="258" r:id="rId25"/>
    <p:sldId id="290" r:id="rId26"/>
    <p:sldId id="289" r:id="rId27"/>
    <p:sldId id="291" r:id="rId28"/>
    <p:sldId id="276" r:id="rId29"/>
    <p:sldId id="293" r:id="rId30"/>
    <p:sldId id="294" r:id="rId31"/>
    <p:sldId id="300" r:id="rId32"/>
    <p:sldId id="299" r:id="rId33"/>
    <p:sldId id="301" r:id="rId34"/>
    <p:sldId id="302" r:id="rId35"/>
    <p:sldId id="295" r:id="rId36"/>
    <p:sldId id="29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A7E8-61A4-F532-D72F-89A3BD182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4A467-9AD1-D687-4F9E-990233524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44B11-28F2-870C-4906-2626BCDC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6E4E6-F5CE-7223-D62F-5738C94B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22558-AB92-D729-50F5-64AEE3D0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FE11-7F81-D57D-02E7-F9E4EC87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3DB79-8733-E852-557A-12EDC1DDD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F160-B0F8-695D-733E-3E8CAADE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42EDE-6C12-D67E-19AC-699325A8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45FA9-A2B9-A4F5-8384-D7BA9D51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1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EE23B-33BC-C00F-DAA1-8368D8EBB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E5F4F-6305-2A30-078C-61552F189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34114-86C1-4882-A967-D9CF837D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F3B1-B1F8-53D0-19F1-7805B441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7BEBD-274D-018F-95E4-830DE3E5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1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7801-2277-E2F0-B57B-DC96D531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F666-9204-67D4-1C83-FCBC43F7E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91299-21B0-F4ED-EA48-AEC2CD3B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63D50-F089-C9B8-F4FA-AA320478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2500-5145-275D-4A9B-9520B8C9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BD7E-36D3-81B0-6EEC-5BA98D28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1C3C8-86CB-9216-9A2C-B6D37CB27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C7506-1D73-7B5B-8657-4C2E8FE6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8DADA-2268-4F59-FB8A-76D8F1FE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224E9-7480-9427-86E3-E8A773AE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96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F631-36C3-7303-1376-447BE65C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487D-D953-A8F0-3C06-852147E93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55592-1461-E9F7-0822-380A70796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2671E-6509-79E3-DA09-4E1C07D3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18D36-D602-4FEA-7AB3-4AF1EAD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F07C8-26F9-4B0A-49BF-65C08130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8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B9C3-2A90-9BF5-3C0A-A0504188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0C457-251D-64A9-D413-5A9E852D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3FA7C-23AF-26F5-976F-A6E97983C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54CB2-3CCA-DC62-6C33-DBD7B65B6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9E5F3-08BB-0B4C-47BB-BE2640F9A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8984B-58B2-3928-94BB-F0DA25C7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C64CA-FB60-AE5F-C897-199CDBD0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F6554-11FE-4D3C-997E-FB44E0BC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9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C794-B89B-2EBD-B0A4-E516E338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F1FEF-236C-6F06-47F5-382A5206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B3634-F5A3-A6F8-8664-9D250E39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DEEA8-B13C-2B75-790C-B1B12CEB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51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8F944A-2059-01E1-5A33-5F0E9356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0B337-DEF2-308C-DEEC-D938969F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C4BEF-8B19-2B31-41A6-91D4352B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9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106E0-9532-F59E-0330-75D01094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865C-0D8E-D541-E808-9A8E1A4A9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42573-7BF7-5E35-108D-EE1DCE47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49BF-E05C-F0B2-2D90-9FD8C0C6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794F-2679-DA5E-C472-95033D46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C7D16-0BDC-F8B5-B4CE-CF1C548F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4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9BE5-C389-D9A6-0192-749D0763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AEA06-7E9D-47DF-CA54-FB3DA0467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5E475-B28F-0612-7D02-40A71C782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679D7-2D6F-CDC1-67B0-EB976290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B880C-ABC8-D53C-566C-D098A816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81FBA-7AD5-8049-1CF7-8EB0656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9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6F47E-B09F-38F0-2D61-78834FDF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39F1-8165-7266-A34A-E95E6727A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CFD47-A04C-A233-D481-45E43B370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7240-793E-446F-8E3B-1CE1086C60E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4092E-9B8C-CB2A-E732-552DFE8B9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F1777-9FB1-C8E0-1565-4530F597F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A336-AF0F-400E-A4D3-20667686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uzzcopper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preorders@buzzcopper.or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F62F-ABEA-E72B-94D2-4B45F7166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Buzz</a:t>
            </a:r>
            <a:r>
              <a:rPr lang="en-GB" b="1" dirty="0">
                <a:solidFill>
                  <a:srgbClr val="FFC000"/>
                </a:solidFill>
                <a:latin typeface="+mn-lt"/>
              </a:rPr>
              <a:t>Copper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5F3FA-A2AD-163C-3467-58E812AA6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Jonathan Semple</a:t>
            </a:r>
          </a:p>
          <a:p>
            <a:r>
              <a:rPr lang="en-GB" dirty="0"/>
              <a:t>January 2026</a:t>
            </a:r>
          </a:p>
          <a:p>
            <a:r>
              <a:rPr lang="en-GB" dirty="0">
                <a:hlinkClick r:id="rId2"/>
              </a:rPr>
              <a:t>https://buzzcopper.org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67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C3E7-8311-1E4D-F405-8230F9DC7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AA72-7D71-F893-117A-5E01376F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 fontScale="90000"/>
          </a:bodyPr>
          <a:lstStyle/>
          <a:p>
            <a:r>
              <a:rPr lang="en-GB" dirty="0"/>
              <a:t>BuzzCopper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05BD5-DC5D-D18C-105E-B8C7E60DD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Microcontroller (ESP32S3)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</a:t>
            </a:r>
            <a:r>
              <a:rPr lang="en-GB" dirty="0"/>
              <a:t> aerial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SD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Battery, charger module and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3D printed scaffolding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 solar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F81E9A-FF49-C04D-4C7C-088C90B77C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-30574" r="-48891" b="-30259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94303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E0B1F-4DB1-6CBD-7FAC-F60E80E9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3EF7-FEEC-F682-979F-D10BA21B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 fontScale="90000"/>
          </a:bodyPr>
          <a:lstStyle/>
          <a:p>
            <a:r>
              <a:rPr lang="en-GB" dirty="0"/>
              <a:t>BuzzCopper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C83E3-5706-0D2C-CEC1-44372575D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Microcontroller (ESP32S3)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</a:t>
            </a:r>
            <a:r>
              <a:rPr lang="en-GB" dirty="0"/>
              <a:t> aerial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SD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Battery, charger module and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3D printed scaffolding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 solar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man-years of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32AB3B0-77EB-F441-738E-CD6C975BE0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5" b="88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736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F32A9-284F-9BF1-0AAD-49FBF6153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12FF-ECEA-077A-3458-6B8E0146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66264-E6ED-6F55-8FC9-AA7AB4498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264B165-D1A9-873F-D428-386A958C3D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5" r="-476"/>
          <a:stretch>
            <a:fillRect/>
          </a:stretch>
        </p:blipFill>
        <p:spPr>
          <a:xfrm>
            <a:off x="6777788" y="987425"/>
            <a:ext cx="2887580" cy="4873625"/>
          </a:xfrm>
        </p:spPr>
      </p:pic>
    </p:spTree>
    <p:extLst>
      <p:ext uri="{BB962C8B-B14F-4D97-AF65-F5344CB8AC3E}">
        <p14:creationId xmlns:p14="http://schemas.microsoft.com/office/powerpoint/2010/main" val="116094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CDA3D-619B-0769-ACBF-4C2FF2CD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ECB2-9EB2-DA22-FA9B-D4A3EA66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740BF-1ADE-814F-CB25-F508A605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3537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159F542-17EB-2CEC-A939-2DA276DAA7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9" r="-4481"/>
          <a:stretch>
            <a:fillRect/>
          </a:stretch>
        </p:blipFill>
        <p:spPr>
          <a:xfrm>
            <a:off x="6801853" y="987425"/>
            <a:ext cx="2999874" cy="4873625"/>
          </a:xfrm>
        </p:spPr>
      </p:pic>
    </p:spTree>
    <p:extLst>
      <p:ext uri="{BB962C8B-B14F-4D97-AF65-F5344CB8AC3E}">
        <p14:creationId xmlns:p14="http://schemas.microsoft.com/office/powerpoint/2010/main" val="2331338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349C6-D258-828D-039C-AF60490A1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6CB8-4E36-F981-BDAB-9F8834AB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C371B-98D1-E168-C361-DAFAF42BB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EBD8421-5BC7-30E8-328B-20B0FE0F26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09" b="-12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07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D313E-25DB-DC8F-A85B-EAE1B3082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2AD5-71D9-A658-2F9C-05D9CE75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E9F84-6105-1297-9B20-5B7EC57B3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new potential insect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F4F8EFA-4EF0-3A73-C034-06E88FD4AD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46" r="-31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396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D05A-CB13-4F32-1EA4-4401851AB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AA2C-42F1-4B74-AB01-B2E04A80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8AD1E-D75D-D914-4EC7-D54C90786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new potential insect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Run AI on the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5385BE1-1551-5024-9E56-13F4446EF3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41" r="-31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168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2FF7E-F419-FAF1-7B78-CC0A8A2DA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98ED-7AF2-777E-4682-555C7F1E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9014A-CFAD-4E49-CE18-0385DBD27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new potential insect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Run AI on the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18C323C-B780-6C61-D193-E659F2E043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93" r="-32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18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C7877-4C46-E3B2-F663-DBAA4477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C4DC-DB68-6A5C-5A2A-23B7C6C7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E9E4D-63A6-AC56-BF51-FA28F924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new potential insect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Run AI on the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0C36BF3-F804-F452-ED4A-3A597B75B7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50" r="-45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690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B462D-B0BD-F4B1-9077-E8B4F7BA1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E5D9-9801-BCBD-E425-66238A70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17FF1-3A94-865B-D283-30E6C2E7D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new potential insect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Run AI on the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0D4B33-2AC3-8A5A-19FA-4C2FD7E580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8" descr="A group of bees on a white surface&#10;&#10;AI-generated content may be incorrect.">
            <a:extLst>
              <a:ext uri="{FF2B5EF4-FFF2-40B4-BE49-F238E27FC236}">
                <a16:creationId xmlns:a16="http://schemas.microsoft.com/office/drawing/2014/main" id="{898C40C6-81A2-96F5-3B45-0BE28C9D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24" y="1100137"/>
            <a:ext cx="3162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3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C883-A312-C757-E020-81B5E009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28650"/>
          </a:xfrm>
        </p:spPr>
        <p:txBody>
          <a:bodyPr/>
          <a:lstStyle/>
          <a:p>
            <a:r>
              <a:rPr lang="en-GB" dirty="0"/>
              <a:t>BuzzCopper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DCFE77-73F1-47ED-51E9-410FB4216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38275"/>
            <a:ext cx="6465887" cy="44307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AI powered Asian Hornet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Very cheap (around £25 cost of parts)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Can be powered from a small solar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Zero by-catch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Sends alerts by email over </a:t>
            </a:r>
            <a:r>
              <a:rPr lang="en-GB" sz="1800" dirty="0" err="1"/>
              <a:t>WiFi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Open source software</a:t>
            </a:r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D7962D6-62E2-8BB1-53A1-ABFDEDE822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4" r="-7567"/>
          <a:stretch>
            <a:fillRect/>
          </a:stretch>
        </p:blipFill>
        <p:spPr>
          <a:xfrm>
            <a:off x="7667624" y="386160"/>
            <a:ext cx="3684587" cy="6201579"/>
          </a:xfrm>
        </p:spPr>
      </p:pic>
    </p:spTree>
    <p:extLst>
      <p:ext uri="{BB962C8B-B14F-4D97-AF65-F5344CB8AC3E}">
        <p14:creationId xmlns:p14="http://schemas.microsoft.com/office/powerpoint/2010/main" val="39807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01399-2959-8C67-73D3-962C8CCBD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2EE0-B6F0-CEE6-1DFC-E8F994DD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510DB-E559-47A2-BAC1-7B9956E7C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new potential insect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Run AI on the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Connect to </a:t>
            </a:r>
            <a:r>
              <a:rPr lang="en-GB" dirty="0" err="1"/>
              <a:t>WiFi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A36665AF-B2C8-94B2-4334-708E10D5FC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86" t="-98" r="-60952" b="98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27622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F2956-A314-F341-933D-9A9223366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BA38-43CC-B965-C508-D9CCCC9D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4968F-979D-6EB0-032E-38177561C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new potential insect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Run AI on the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Connect to </a:t>
            </a:r>
            <a:r>
              <a:rPr lang="en-GB" dirty="0" err="1"/>
              <a:t>WiFi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Upload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6EFE2D-9466-400F-65C5-55DDF30786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" t="-163" r="-15954" b="163"/>
          <a:stretch>
            <a:fillRect/>
          </a:stretch>
        </p:blipFill>
        <p:spPr>
          <a:xfrm>
            <a:off x="5959642" y="987425"/>
            <a:ext cx="5395746" cy="4873625"/>
          </a:xfrm>
        </p:spPr>
      </p:pic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1B099E70-0DDA-CE46-16A3-04A9D551B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" t="-163" r="-15954" b="163"/>
          <a:stretch>
            <a:fillRect/>
          </a:stretch>
        </p:blipFill>
        <p:spPr>
          <a:xfrm>
            <a:off x="6112042" y="1139825"/>
            <a:ext cx="5395746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6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4E75A-ECB5-21CB-98E5-1EE9A47A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CDF6-245C-A524-935C-C52FA4E4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53004-0989-323E-4123-AC6472CC3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new potential insect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Run AI on the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Connect to </a:t>
            </a:r>
            <a:r>
              <a:rPr lang="en-GB" dirty="0" err="1"/>
              <a:t>WiFi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Upload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Send an email alert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046C664-6F86-1406-FCAB-F6E569B316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89" t="-163" r="-12289" b="163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480506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DA798-7906-2A43-1D93-94742D58B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0530-9127-91B6-EAD0-A1FFF058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4E6EF-C1EC-08B1-960E-C5BA7A2C3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 photo of the 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 the previous and latest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new potential insect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Run AI on the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Connect to </a:t>
            </a:r>
            <a:r>
              <a:rPr lang="en-GB" dirty="0" err="1"/>
              <a:t>WiFi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Upload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Send an email alert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 to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5BDE2B2-E151-5124-0261-FBED55D5CF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74" t="-98" r="-54483" b="98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1377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3473-E1C1-3F17-F249-0C45AF79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B78C-BDEA-BC0D-179A-3C2BBA98D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22357"/>
            <a:ext cx="4431631" cy="3754605"/>
          </a:xfrm>
        </p:spPr>
        <p:txBody>
          <a:bodyPr>
            <a:normAutofit/>
          </a:bodyPr>
          <a:lstStyle/>
          <a:p>
            <a:r>
              <a:rPr lang="en-GB" dirty="0" err="1"/>
              <a:t>Wifi</a:t>
            </a:r>
            <a:r>
              <a:rPr lang="en-GB" dirty="0"/>
              <a:t> credentials</a:t>
            </a:r>
          </a:p>
          <a:p>
            <a:r>
              <a:rPr lang="en-GB" dirty="0"/>
              <a:t>Email address(es)</a:t>
            </a:r>
          </a:p>
          <a:p>
            <a:r>
              <a:rPr lang="en-GB" dirty="0"/>
              <a:t>Current location</a:t>
            </a:r>
          </a:p>
          <a:p>
            <a:r>
              <a:rPr lang="en-GB" dirty="0"/>
              <a:t>Dawn and dusk</a:t>
            </a:r>
          </a:p>
          <a:p>
            <a:r>
              <a:rPr lang="en-GB" dirty="0"/>
              <a:t>Detection parameters</a:t>
            </a:r>
          </a:p>
          <a:p>
            <a:r>
              <a:rPr lang="en-GB" dirty="0"/>
              <a:t>Error messages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54207-9D45-BD05-6AA7-6A5C9A71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832" y="1212933"/>
            <a:ext cx="55435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DD65F-73FB-5E32-4D34-2C5ED8B92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8FCA-726B-EA2F-9206-1B7A733D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43926" cy="1325563"/>
          </a:xfrm>
        </p:spPr>
        <p:txBody>
          <a:bodyPr/>
          <a:lstStyle/>
          <a:p>
            <a:r>
              <a:rPr lang="en-GB" dirty="0"/>
              <a:t>Cloud image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0C7D3-D23F-A8E6-4062-94E9A0054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22357"/>
            <a:ext cx="4431631" cy="3754605"/>
          </a:xfrm>
        </p:spPr>
        <p:txBody>
          <a:bodyPr>
            <a:normAutofit/>
          </a:bodyPr>
          <a:lstStyle/>
          <a:p>
            <a:r>
              <a:rPr lang="en-GB" dirty="0"/>
              <a:t>All images from all devices</a:t>
            </a:r>
          </a:p>
          <a:p>
            <a:r>
              <a:rPr lang="en-GB" dirty="0"/>
              <a:t>..with metadata</a:t>
            </a:r>
          </a:p>
          <a:p>
            <a:r>
              <a:rPr lang="en-GB" dirty="0"/>
              <a:t>Browse around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9A827-9253-CCD3-CDD1-8D343644C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26" y="809039"/>
            <a:ext cx="6530838" cy="3490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6A4308-1992-3B53-6C6C-FA49C43CE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23" y="4422666"/>
            <a:ext cx="4305551" cy="1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F21A3-E390-0850-0F98-3893814FC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6E78-EE97-3B49-40D1-A7E49DB9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48769-14C8-A1F9-6E35-3FD6689F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22357"/>
            <a:ext cx="6204283" cy="3754605"/>
          </a:xfrm>
        </p:spPr>
        <p:txBody>
          <a:bodyPr>
            <a:normAutofit/>
          </a:bodyPr>
          <a:lstStyle/>
          <a:p>
            <a:r>
              <a:rPr lang="en-GB" dirty="0"/>
              <a:t>Over-the-Air firmware updates</a:t>
            </a:r>
          </a:p>
          <a:p>
            <a:r>
              <a:rPr lang="en-GB" dirty="0"/>
              <a:t>Retest old images</a:t>
            </a:r>
          </a:p>
          <a:p>
            <a:r>
              <a:rPr lang="en-GB" dirty="0"/>
              <a:t>Store and forward if </a:t>
            </a:r>
            <a:r>
              <a:rPr lang="en-GB" dirty="0" err="1"/>
              <a:t>WiFi</a:t>
            </a:r>
            <a:r>
              <a:rPr lang="en-GB" dirty="0"/>
              <a:t> not available</a:t>
            </a:r>
          </a:p>
          <a:p>
            <a:r>
              <a:rPr lang="en-GB" dirty="0"/>
              <a:t>QR code reader for </a:t>
            </a:r>
            <a:r>
              <a:rPr lang="en-GB" dirty="0" err="1"/>
              <a:t>WiFi</a:t>
            </a:r>
            <a:r>
              <a:rPr lang="en-GB" dirty="0"/>
              <a:t> credentials</a:t>
            </a:r>
          </a:p>
          <a:p>
            <a:r>
              <a:rPr lang="en-GB" dirty="0"/>
              <a:t>Upload core dumps to the Cloud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ED31-A600-8C15-CCC6-94A7E3BE8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B77B-CCB0-58B1-B68F-D90AEF4F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DDB8-63C8-DE9E-D44A-D76254F8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90" y="1690688"/>
            <a:ext cx="6204283" cy="37546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First device deployed on 8 June</a:t>
            </a:r>
          </a:p>
          <a:p>
            <a:r>
              <a:rPr lang="en-GB" dirty="0"/>
              <a:t>First batch of devices ready end of June</a:t>
            </a:r>
          </a:p>
          <a:p>
            <a:r>
              <a:rPr lang="en-GB" dirty="0"/>
              <a:t>First Asian Hornet sighting 13 July</a:t>
            </a:r>
          </a:p>
          <a:p>
            <a:r>
              <a:rPr lang="en-GB" dirty="0"/>
              <a:t>100s of AH pics by mid August</a:t>
            </a:r>
          </a:p>
          <a:p>
            <a:r>
              <a:rPr lang="en-GB" dirty="0"/>
              <a:t>First AI model deployed 8 Sep</a:t>
            </a:r>
          </a:p>
          <a:p>
            <a:r>
              <a:rPr lang="en-GB" dirty="0"/>
              <a:t>Trademark granted 21 Nov</a:t>
            </a:r>
          </a:p>
          <a:p>
            <a:r>
              <a:rPr lang="en-GB" dirty="0"/>
              <a:t>~70 devices built by end of season</a:t>
            </a:r>
          </a:p>
          <a:p>
            <a:r>
              <a:rPr lang="en-GB" dirty="0"/>
              <a:t>Custom PCB designed Dec 31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4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8BC1-7854-4F49-B588-12990F9C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for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4CE8-7FDE-B8F0-EE80-ED854590B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Bug fixing</a:t>
            </a:r>
          </a:p>
          <a:p>
            <a:r>
              <a:rPr lang="en-GB" dirty="0"/>
              <a:t>Better AI</a:t>
            </a:r>
          </a:p>
          <a:p>
            <a:r>
              <a:rPr lang="en-GB" dirty="0"/>
              <a:t>BuzzCopper2</a:t>
            </a:r>
          </a:p>
          <a:p>
            <a:r>
              <a:rPr lang="en-GB"/>
              <a:t>Production for June 2026</a:t>
            </a:r>
            <a:endParaRPr lang="en-GB" dirty="0"/>
          </a:p>
          <a:p>
            <a:r>
              <a:rPr lang="en-GB" dirty="0"/>
              <a:t>Promotion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8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FC90-A93A-978A-F7B9-F5E44EB2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Improving the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758F-F465-2784-2EA0-0849098B2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V1 – Google Vision</a:t>
            </a:r>
          </a:p>
          <a:p>
            <a:r>
              <a:rPr lang="en-GB" dirty="0"/>
              <a:t>V2 – EdgeImpulse FOMO 150x150</a:t>
            </a:r>
          </a:p>
          <a:p>
            <a:r>
              <a:rPr lang="en-GB" dirty="0"/>
              <a:t>V3 – EdgeImpulse 150x150 with tweaks</a:t>
            </a:r>
          </a:p>
          <a:p>
            <a:r>
              <a:rPr lang="en-GB" dirty="0"/>
              <a:t>V4 – EdgeImpulse 160x160</a:t>
            </a:r>
          </a:p>
          <a:p>
            <a:r>
              <a:rPr lang="en-GB" dirty="0"/>
              <a:t>V5 – EdgeImpulse 80x80</a:t>
            </a:r>
          </a:p>
          <a:p>
            <a:r>
              <a:rPr lang="en-GB" dirty="0"/>
              <a:t>V6 – EdgeImpulse YOLO ?</a:t>
            </a:r>
          </a:p>
        </p:txBody>
      </p:sp>
    </p:spTree>
    <p:extLst>
      <p:ext uri="{BB962C8B-B14F-4D97-AF65-F5344CB8AC3E}">
        <p14:creationId xmlns:p14="http://schemas.microsoft.com/office/powerpoint/2010/main" val="3034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F390-9490-6149-6D50-0690036C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 fontScale="90000"/>
          </a:bodyPr>
          <a:lstStyle/>
          <a:p>
            <a:r>
              <a:rPr lang="en-GB" dirty="0"/>
              <a:t>BuzzCopper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EA5D4-7329-6E1D-BED5-29E5A304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Microcontroller (ESP32S3)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2A7F0FD-28D9-8FA9-F14A-502E670CEC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25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BA22-5CC6-4A4F-712C-C3B2F64F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BuzzCopper2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CC33-1593-D06A-4C6E-98329577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8432" cy="4351338"/>
          </a:xfrm>
        </p:spPr>
        <p:txBody>
          <a:bodyPr/>
          <a:lstStyle/>
          <a:p>
            <a:r>
              <a:rPr lang="en-GB" dirty="0"/>
              <a:t>Larger enclosure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D76F3-321D-54C3-A8DA-B0134DC91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431" y="859004"/>
            <a:ext cx="2613747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2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3BE6B-BC30-787C-EA14-93A0B1089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9971-B9EB-CA07-F975-DB311524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BuzzCopper2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E2ED-F4E9-B162-08BD-8E2B27A7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8432" cy="4351338"/>
          </a:xfrm>
        </p:spPr>
        <p:txBody>
          <a:bodyPr/>
          <a:lstStyle/>
          <a:p>
            <a:r>
              <a:rPr lang="en-GB" dirty="0"/>
              <a:t>Larger enclosure</a:t>
            </a:r>
          </a:p>
          <a:p>
            <a:r>
              <a:rPr lang="en-GB" dirty="0"/>
              <a:t>Internal solar panels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1CA21-BF2B-C846-E44D-14F19374B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494" y="2450989"/>
            <a:ext cx="2613747" cy="26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73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5C017-1A68-689D-404B-D10311131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1B5C-6A2C-9017-1B22-A6BF0DB4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BuzzCopper2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1021-6C9E-5275-1934-2A0D2E0F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8432" cy="4351338"/>
          </a:xfrm>
        </p:spPr>
        <p:txBody>
          <a:bodyPr/>
          <a:lstStyle/>
          <a:p>
            <a:r>
              <a:rPr lang="en-GB" dirty="0"/>
              <a:t>Larger enclosure</a:t>
            </a:r>
          </a:p>
          <a:p>
            <a:r>
              <a:rPr lang="en-GB" dirty="0"/>
              <a:t>Internal solar panels</a:t>
            </a:r>
          </a:p>
          <a:p>
            <a:r>
              <a:rPr lang="en-GB" dirty="0"/>
              <a:t>Custom designed processor PCB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509A4-95C4-6AC6-5F6A-2AB21CBB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494" y="2559654"/>
            <a:ext cx="2613747" cy="23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7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409BB-1A71-8124-21F0-264C4283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230E-08C3-4DD3-D7F7-B1D6BC6B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BuzzCopper2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7A2B-2F45-AA98-AEE9-44943439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8432" cy="4351338"/>
          </a:xfrm>
        </p:spPr>
        <p:txBody>
          <a:bodyPr/>
          <a:lstStyle/>
          <a:p>
            <a:r>
              <a:rPr lang="en-GB" dirty="0"/>
              <a:t>Larger enclosure</a:t>
            </a:r>
          </a:p>
          <a:p>
            <a:r>
              <a:rPr lang="en-GB" dirty="0"/>
              <a:t>Internal solar panels</a:t>
            </a:r>
          </a:p>
          <a:p>
            <a:r>
              <a:rPr lang="en-GB" dirty="0"/>
              <a:t>Custom designed processor PCB</a:t>
            </a:r>
          </a:p>
          <a:p>
            <a:r>
              <a:rPr lang="en-GB" dirty="0"/>
              <a:t>Cellular radio option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A56FE-E27E-48BB-A29D-FAB1EED3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494" y="2907273"/>
            <a:ext cx="2613747" cy="17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13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9DA64-D80B-DA42-5DD1-03E48B45B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8110-A3B1-488F-B78C-6CBA60C7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BuzzCopper2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5C6AD-7103-CFAF-5380-DDD223D37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8432" cy="4351338"/>
          </a:xfrm>
        </p:spPr>
        <p:txBody>
          <a:bodyPr/>
          <a:lstStyle/>
          <a:p>
            <a:r>
              <a:rPr lang="en-GB" dirty="0"/>
              <a:t>Larger enclosure</a:t>
            </a:r>
          </a:p>
          <a:p>
            <a:r>
              <a:rPr lang="en-GB" dirty="0"/>
              <a:t>Internal solar panels</a:t>
            </a:r>
          </a:p>
          <a:p>
            <a:r>
              <a:rPr lang="en-GB" dirty="0"/>
              <a:t>Custom designed PCB</a:t>
            </a:r>
          </a:p>
          <a:p>
            <a:r>
              <a:rPr lang="en-GB" dirty="0"/>
              <a:t>Cellular radio option</a:t>
            </a:r>
          </a:p>
          <a:p>
            <a:r>
              <a:rPr lang="en-GB" dirty="0"/>
              <a:t>Larger bait pot</a:t>
            </a:r>
          </a:p>
          <a:p>
            <a:r>
              <a:rPr lang="en-GB" dirty="0"/>
              <a:t>More insect access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49CD1-8E6A-22BB-2BCE-DE246071B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1828" y="1066800"/>
            <a:ext cx="5484509" cy="52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0209-EB8C-5032-89DD-FC08305F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99E49-F66F-C616-2C4F-D369488D2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Volunteer network</a:t>
            </a:r>
          </a:p>
          <a:p>
            <a:r>
              <a:rPr lang="en-GB" dirty="0"/>
              <a:t>Possible manufacturer licensing</a:t>
            </a:r>
          </a:p>
          <a:p>
            <a:r>
              <a:rPr lang="en-GB" dirty="0"/>
              <a:t>How many?  </a:t>
            </a:r>
          </a:p>
          <a:p>
            <a:r>
              <a:rPr lang="en-GB" dirty="0"/>
              <a:t>Give us an idea at </a:t>
            </a:r>
            <a:r>
              <a:rPr lang="en-GB" b="1" dirty="0">
                <a:hlinkClick r:id="rId2"/>
              </a:rPr>
              <a:t>preorders@buzzcopper.org</a:t>
            </a:r>
            <a:endParaRPr lang="en-GB" b="1" dirty="0"/>
          </a:p>
          <a:p>
            <a:r>
              <a:rPr lang="en-GB" dirty="0"/>
              <a:t>Can anyone help?</a:t>
            </a:r>
          </a:p>
        </p:txBody>
      </p:sp>
    </p:spTree>
    <p:extLst>
      <p:ext uri="{BB962C8B-B14F-4D97-AF65-F5344CB8AC3E}">
        <p14:creationId xmlns:p14="http://schemas.microsoft.com/office/powerpoint/2010/main" val="7745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4FDE-548E-3879-C3F7-0E19A0C0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B89B-277C-7975-F228-FE1F50EF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Talks</a:t>
            </a:r>
          </a:p>
          <a:p>
            <a:r>
              <a:rPr lang="en-GB" dirty="0"/>
              <a:t>Fund-raising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3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4B13-506E-A39A-B113-9261E9DD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64C5-6FBA-6E6F-2C82-B86862368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1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846B4-C9CC-876F-C393-B4FFEF852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4A13-9472-E8EA-1336-4AE2999C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 fontScale="90000"/>
          </a:bodyPr>
          <a:lstStyle/>
          <a:p>
            <a:r>
              <a:rPr lang="en-GB" dirty="0"/>
              <a:t>BuzzCopper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E17E9-CD45-1B31-5518-0804718F8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Microcontroller (ESP32S3)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Camera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16E2BBC-7A0F-26DA-6D33-A2133A5AB3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69" r="41230" b="-13169"/>
          <a:stretch>
            <a:fillRect/>
          </a:stretch>
        </p:blipFill>
        <p:spPr>
          <a:xfrm>
            <a:off x="5183188" y="987425"/>
            <a:ext cx="3627437" cy="4873625"/>
          </a:xfrm>
        </p:spPr>
      </p:pic>
    </p:spTree>
    <p:extLst>
      <p:ext uri="{BB962C8B-B14F-4D97-AF65-F5344CB8AC3E}">
        <p14:creationId xmlns:p14="http://schemas.microsoft.com/office/powerpoint/2010/main" val="94420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975EE-8F0C-99DF-9839-DE0026A9D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5F36-54EF-E692-BF28-D35CB18A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 fontScale="90000"/>
          </a:bodyPr>
          <a:lstStyle/>
          <a:p>
            <a:r>
              <a:rPr lang="en-GB" dirty="0"/>
              <a:t>BuzzCopper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E6852-494A-4F54-02BE-0229C2F79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Microcontroller (ESP32S3)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</a:t>
            </a:r>
            <a:r>
              <a:rPr lang="en-GB" dirty="0"/>
              <a:t> aerial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SD card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90EA33C-066C-5E29-FADD-07075C6FD2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69" r="34594" b="-13169"/>
          <a:stretch>
            <a:fillRect/>
          </a:stretch>
        </p:blipFill>
        <p:spPr>
          <a:xfrm>
            <a:off x="5183188" y="987425"/>
            <a:ext cx="4037012" cy="4873625"/>
          </a:xfrm>
        </p:spPr>
      </p:pic>
    </p:spTree>
    <p:extLst>
      <p:ext uri="{BB962C8B-B14F-4D97-AF65-F5344CB8AC3E}">
        <p14:creationId xmlns:p14="http://schemas.microsoft.com/office/powerpoint/2010/main" val="6075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A52F1-2071-C067-D0DA-F8A3114F4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4CC7-C2FD-9D13-01DC-BEBD6821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 fontScale="90000"/>
          </a:bodyPr>
          <a:lstStyle/>
          <a:p>
            <a:r>
              <a:rPr lang="en-GB" dirty="0"/>
              <a:t>BuzzCopper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B6039-7915-FB96-88DA-FE9F71764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Microcontroller (ESP32S3)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</a:t>
            </a:r>
            <a:r>
              <a:rPr lang="en-GB" dirty="0"/>
              <a:t> aerial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SD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Battery, charger module and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8031237-BA70-2CF0-76BF-B61BA8CEB8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69" r="32433" b="-13169"/>
          <a:stretch>
            <a:fillRect/>
          </a:stretch>
        </p:blipFill>
        <p:spPr>
          <a:xfrm>
            <a:off x="5183188" y="987425"/>
            <a:ext cx="4170362" cy="4873625"/>
          </a:xfrm>
        </p:spPr>
      </p:pic>
    </p:spTree>
    <p:extLst>
      <p:ext uri="{BB962C8B-B14F-4D97-AF65-F5344CB8AC3E}">
        <p14:creationId xmlns:p14="http://schemas.microsoft.com/office/powerpoint/2010/main" val="349710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5E371-B778-84A2-AA62-8CB1FFCF9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6DD1-4AB4-4C9D-DF43-6E105D19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 fontScale="90000"/>
          </a:bodyPr>
          <a:lstStyle/>
          <a:p>
            <a:r>
              <a:rPr lang="en-GB" dirty="0"/>
              <a:t>BuzzCopper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95BCF-88B5-5E57-6661-FA40091AD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Microcontroller (ESP32S3)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</a:t>
            </a:r>
            <a:r>
              <a:rPr lang="en-GB" dirty="0"/>
              <a:t> aerial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SD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Battery, charger module and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3D printed scaffolding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5C2A7FD-AA52-F74F-B703-4F43431964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41" t="-98" r="-118786" b="98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401071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D60A7-0154-4384-BCB9-F55B9E5CA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6723-554B-01C8-A6C9-12301088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 fontScale="90000"/>
          </a:bodyPr>
          <a:lstStyle/>
          <a:p>
            <a:r>
              <a:rPr lang="en-GB" dirty="0"/>
              <a:t>BuzzCopper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3B76F-D4A0-29AC-13DA-3ED71A976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Microcontroller (ESP32S3)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</a:t>
            </a:r>
            <a:r>
              <a:rPr lang="en-GB" dirty="0"/>
              <a:t> aerial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SD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Battery, charger module and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3D printed scaffolding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E728B2-2279-E179-B1B5-0E94CE96E2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2" r="4416"/>
          <a:stretch>
            <a:fillRect/>
          </a:stretch>
        </p:blipFill>
        <p:spPr>
          <a:xfrm>
            <a:off x="5143083" y="1784891"/>
            <a:ext cx="3760286" cy="3426453"/>
          </a:xfrm>
        </p:spPr>
      </p:pic>
    </p:spTree>
    <p:extLst>
      <p:ext uri="{BB962C8B-B14F-4D97-AF65-F5344CB8AC3E}">
        <p14:creationId xmlns:p14="http://schemas.microsoft.com/office/powerpoint/2010/main" val="9296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67B7E-7AD3-C7BD-519D-462726C99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DCCC-1A0F-D55A-F1CD-6C54773D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2025"/>
          </a:xfrm>
        </p:spPr>
        <p:txBody>
          <a:bodyPr>
            <a:normAutofit fontScale="90000"/>
          </a:bodyPr>
          <a:lstStyle/>
          <a:p>
            <a:r>
              <a:rPr lang="en-GB" dirty="0"/>
              <a:t>BuzzCopper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99025-A0F1-38A8-5283-E0981DAA6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Microcontroller (ESP32S3)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</a:t>
            </a:r>
            <a:r>
              <a:rPr lang="en-GB" dirty="0"/>
              <a:t> aerial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SD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Battery, charger module and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3D printed scaffolding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Bait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12FBA51-2050-24D5-440D-14E3CFA705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4" r="-7699"/>
          <a:stretch>
            <a:fillRect/>
          </a:stretch>
        </p:blipFill>
        <p:spPr>
          <a:xfrm>
            <a:off x="5903494" y="987425"/>
            <a:ext cx="2502569" cy="4873625"/>
          </a:xfrm>
        </p:spPr>
      </p:pic>
    </p:spTree>
    <p:extLst>
      <p:ext uri="{BB962C8B-B14F-4D97-AF65-F5344CB8AC3E}">
        <p14:creationId xmlns:p14="http://schemas.microsoft.com/office/powerpoint/2010/main" val="390577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727</Words>
  <Application>Microsoft Office PowerPoint</Application>
  <PresentationFormat>Widescreen</PresentationFormat>
  <Paragraphs>208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BuzzCopper</vt:lpstr>
      <vt:lpstr>BuzzCopper</vt:lpstr>
      <vt:lpstr>BuzzCopper ingredients</vt:lpstr>
      <vt:lpstr>BuzzCopper ingredients</vt:lpstr>
      <vt:lpstr>BuzzCopper ingredients</vt:lpstr>
      <vt:lpstr>BuzzCopper ingredients</vt:lpstr>
      <vt:lpstr>BuzzCopper ingredients</vt:lpstr>
      <vt:lpstr>BuzzCopper ingredients</vt:lpstr>
      <vt:lpstr>BuzzCopper ingredients</vt:lpstr>
      <vt:lpstr>BuzzCopper ingredients</vt:lpstr>
      <vt:lpstr>BuzzCopper ingredients</vt:lpstr>
      <vt:lpstr>How it works</vt:lpstr>
      <vt:lpstr>How it works</vt:lpstr>
      <vt:lpstr>How it works</vt:lpstr>
      <vt:lpstr>How it works</vt:lpstr>
      <vt:lpstr>How it works</vt:lpstr>
      <vt:lpstr>How it works</vt:lpstr>
      <vt:lpstr>How it works</vt:lpstr>
      <vt:lpstr>How it works</vt:lpstr>
      <vt:lpstr>How it works</vt:lpstr>
      <vt:lpstr>How it works</vt:lpstr>
      <vt:lpstr>How it works</vt:lpstr>
      <vt:lpstr>How it works</vt:lpstr>
      <vt:lpstr>Control panel</vt:lpstr>
      <vt:lpstr>Cloud image store</vt:lpstr>
      <vt:lpstr>Other features</vt:lpstr>
      <vt:lpstr>Highlights of the year</vt:lpstr>
      <vt:lpstr>Plan for 2026</vt:lpstr>
      <vt:lpstr>Improving the AI</vt:lpstr>
      <vt:lpstr>BuzzCopper2</vt:lpstr>
      <vt:lpstr>BuzzCopper2</vt:lpstr>
      <vt:lpstr>BuzzCopper2</vt:lpstr>
      <vt:lpstr>BuzzCopper2</vt:lpstr>
      <vt:lpstr>BuzzCopper2</vt:lpstr>
      <vt:lpstr>Production</vt:lpstr>
      <vt:lpstr>Promotion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BuzzCopper</dc:title>
  <dc:creator>Jonathan Semple (co.uk)</dc:creator>
  <cp:lastModifiedBy>Jonathan Semple</cp:lastModifiedBy>
  <cp:revision>17</cp:revision>
  <dcterms:created xsi:type="dcterms:W3CDTF">2024-02-01T10:16:17Z</dcterms:created>
  <dcterms:modified xsi:type="dcterms:W3CDTF">2026-01-12T15:19:57Z</dcterms:modified>
</cp:coreProperties>
</file>