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87" r:id="rId4"/>
  </p:sldMasterIdLst>
  <p:notesMasterIdLst>
    <p:notesMasterId r:id="rId40"/>
  </p:notesMasterIdLst>
  <p:sldIdLst>
    <p:sldId id="256" r:id="rId5"/>
    <p:sldId id="258" r:id="rId6"/>
    <p:sldId id="257" r:id="rId7"/>
    <p:sldId id="312" r:id="rId8"/>
    <p:sldId id="333" r:id="rId9"/>
    <p:sldId id="261" r:id="rId10"/>
    <p:sldId id="307" r:id="rId11"/>
    <p:sldId id="309" r:id="rId12"/>
    <p:sldId id="328" r:id="rId13"/>
    <p:sldId id="340" r:id="rId14"/>
    <p:sldId id="341" r:id="rId15"/>
    <p:sldId id="342" r:id="rId16"/>
    <p:sldId id="313" r:id="rId17"/>
    <p:sldId id="339" r:id="rId18"/>
    <p:sldId id="304" r:id="rId19"/>
    <p:sldId id="306" r:id="rId20"/>
    <p:sldId id="260" r:id="rId21"/>
    <p:sldId id="301" r:id="rId22"/>
    <p:sldId id="308" r:id="rId23"/>
    <p:sldId id="259" r:id="rId24"/>
    <p:sldId id="314" r:id="rId25"/>
    <p:sldId id="281" r:id="rId26"/>
    <p:sldId id="315" r:id="rId27"/>
    <p:sldId id="285" r:id="rId28"/>
    <p:sldId id="329" r:id="rId29"/>
    <p:sldId id="335" r:id="rId30"/>
    <p:sldId id="334" r:id="rId31"/>
    <p:sldId id="345" r:id="rId32"/>
    <p:sldId id="346" r:id="rId33"/>
    <p:sldId id="337" r:id="rId34"/>
    <p:sldId id="343" r:id="rId35"/>
    <p:sldId id="338" r:id="rId36"/>
    <p:sldId id="344" r:id="rId37"/>
    <p:sldId id="311" r:id="rId38"/>
    <p:sldId id="305" r:id="rId39"/>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showGuides="1">
      <p:cViewPr varScale="1">
        <p:scale>
          <a:sx n="60" d="100"/>
          <a:sy n="60" d="100"/>
        </p:scale>
        <p:origin x="1354" y="27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5347"/>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50444" y="0"/>
            <a:ext cx="2945659" cy="495347"/>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79768" y="4751219"/>
            <a:ext cx="5438140" cy="3887361"/>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377317"/>
            <a:ext cx="2945659" cy="495346"/>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50444" y="9377317"/>
            <a:ext cx="2945659" cy="495346"/>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6E3A2CB3-75D3-F49D-E6F7-76D13341A320}"/>
            </a:ext>
          </a:extLst>
        </p:cNvPr>
        <p:cNvGrpSpPr/>
        <p:nvPr/>
      </p:nvGrpSpPr>
      <p:grpSpPr>
        <a:xfrm>
          <a:off x="0" y="0"/>
          <a:ext cx="0" cy="0"/>
          <a:chOff x="0" y="0"/>
          <a:chExt cx="0" cy="0"/>
        </a:xfrm>
      </p:grpSpPr>
      <p:sp>
        <p:nvSpPr>
          <p:cNvPr id="104" name="Google Shape;104;p4:notes">
            <a:extLst>
              <a:ext uri="{FF2B5EF4-FFF2-40B4-BE49-F238E27FC236}">
                <a16:creationId xmlns:a16="http://schemas.microsoft.com/office/drawing/2014/main" id="{8CF467E1-B96D-2C85-7513-476624F1C207}"/>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p4:notes">
            <a:extLst>
              <a:ext uri="{FF2B5EF4-FFF2-40B4-BE49-F238E27FC236}">
                <a16:creationId xmlns:a16="http://schemas.microsoft.com/office/drawing/2014/main" id="{6F4EB60F-EF7E-0C20-ED37-E5B272B9804F}"/>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72117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862349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61614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1" name="Google Shape;111;p5: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1" name="Google Shape;111;p5: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13370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60320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5" name="Google Shape;105;p4: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488545E-FE92-CD72-FBBF-E8B8B128C2AD}"/>
            </a:ext>
          </a:extLst>
        </p:cNvPr>
        <p:cNvGrpSpPr/>
        <p:nvPr/>
      </p:nvGrpSpPr>
      <p:grpSpPr>
        <a:xfrm>
          <a:off x="0" y="0"/>
          <a:ext cx="0" cy="0"/>
          <a:chOff x="0" y="0"/>
          <a:chExt cx="0" cy="0"/>
        </a:xfrm>
      </p:grpSpPr>
      <p:sp>
        <p:nvSpPr>
          <p:cNvPr id="116" name="Google Shape;116;p6:notes">
            <a:extLst>
              <a:ext uri="{FF2B5EF4-FFF2-40B4-BE49-F238E27FC236}">
                <a16:creationId xmlns:a16="http://schemas.microsoft.com/office/drawing/2014/main" id="{B0C8BAFF-ADD6-8507-002B-7159D89E8792}"/>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a:extLst>
              <a:ext uri="{FF2B5EF4-FFF2-40B4-BE49-F238E27FC236}">
                <a16:creationId xmlns:a16="http://schemas.microsoft.com/office/drawing/2014/main" id="{635B57DB-63C7-13A7-A51D-BDCCA6F4E5B8}"/>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33251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37" name="Google Shape;237;p2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0AA029D6-E73D-BF64-4647-A40418F3F331}"/>
            </a:ext>
          </a:extLst>
        </p:cNvPr>
        <p:cNvGrpSpPr/>
        <p:nvPr/>
      </p:nvGrpSpPr>
      <p:grpSpPr>
        <a:xfrm>
          <a:off x="0" y="0"/>
          <a:ext cx="0" cy="0"/>
          <a:chOff x="0" y="0"/>
          <a:chExt cx="0" cy="0"/>
        </a:xfrm>
      </p:grpSpPr>
      <p:sp>
        <p:nvSpPr>
          <p:cNvPr id="116" name="Google Shape;116;p6:notes">
            <a:extLst>
              <a:ext uri="{FF2B5EF4-FFF2-40B4-BE49-F238E27FC236}">
                <a16:creationId xmlns:a16="http://schemas.microsoft.com/office/drawing/2014/main" id="{81C38925-852E-6B98-4666-9D9318177110}"/>
              </a:ext>
            </a:extLst>
          </p:cNvPr>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a:extLst>
              <a:ext uri="{FF2B5EF4-FFF2-40B4-BE49-F238E27FC236}">
                <a16:creationId xmlns:a16="http://schemas.microsoft.com/office/drawing/2014/main" id="{61BC51F3-D122-44BE-81E7-FDC4CF8C61BA}"/>
              </a:ext>
            </a:extLst>
          </p:cNvPr>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5381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9" name="Google Shape;99;p3: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Left – </a:t>
            </a:r>
            <a:r>
              <a:rPr lang="en-GB" dirty="0" err="1"/>
              <a:t>BeeBase</a:t>
            </a:r>
            <a:r>
              <a:rPr lang="en-GB" dirty="0"/>
              <a:t> home made non-killing trap.  Purchased trap on right but beneficial insects drown, this is hugely damaging.  The black ‘roof’ prevents hornets seeing the bright sky above the entrance holes and impedes the ability to escape.</a:t>
            </a:r>
          </a:p>
        </p:txBody>
      </p:sp>
      <p:sp>
        <p:nvSpPr>
          <p:cNvPr id="4" name="Slide Number Placeholder 3"/>
          <p:cNvSpPr>
            <a:spLocks noGrp="1"/>
          </p:cNvSpPr>
          <p:nvPr>
            <p:ph type="sldNum" sz="quarter" idx="5"/>
          </p:nvPr>
        </p:nvSpPr>
        <p:spPr/>
        <p:txBody>
          <a:bodyPr/>
          <a:lstStyle/>
          <a:p>
            <a:fld id="{2D353885-0856-44BB-8465-20047862079B}" type="slidenum">
              <a:rPr lang="en-GB" smtClean="0"/>
              <a:t>24</a:t>
            </a:fld>
            <a:endParaRPr lang="en-GB"/>
          </a:p>
        </p:txBody>
      </p:sp>
    </p:spTree>
    <p:extLst>
      <p:ext uri="{BB962C8B-B14F-4D97-AF65-F5344CB8AC3E}">
        <p14:creationId xmlns:p14="http://schemas.microsoft.com/office/powerpoint/2010/main" val="3044938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An open bait trap for tracking and tracing NB it is still illegal to cage (to mark a hornet) and then release it because it is illegal to release an invasive species</a:t>
            </a:r>
          </a:p>
        </p:txBody>
      </p:sp>
      <p:sp>
        <p:nvSpPr>
          <p:cNvPr id="4" name="Slide Number Placeholder 3"/>
          <p:cNvSpPr>
            <a:spLocks noGrp="1"/>
          </p:cNvSpPr>
          <p:nvPr>
            <p:ph type="sldNum" sz="quarter" idx="5"/>
          </p:nvPr>
        </p:nvSpPr>
        <p:spPr/>
        <p:txBody>
          <a:bodyPr/>
          <a:lstStyle/>
          <a:p>
            <a:fld id="{2D353885-0856-44BB-8465-20047862079B}" type="slidenum">
              <a:rPr lang="en-GB" smtClean="0"/>
              <a:t>25</a:t>
            </a:fld>
            <a:endParaRPr lang="en-GB"/>
          </a:p>
        </p:txBody>
      </p:sp>
    </p:spTree>
    <p:extLst>
      <p:ext uri="{BB962C8B-B14F-4D97-AF65-F5344CB8AC3E}">
        <p14:creationId xmlns:p14="http://schemas.microsoft.com/office/powerpoint/2010/main" val="416787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13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BD344-78DD-AB07-6577-4EA842CC2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F28EE-9BB3-B094-1670-FD222406D43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7822C9-38A1-9438-A233-F61E86907F36}"/>
              </a:ext>
            </a:extLst>
          </p:cNvPr>
          <p:cNvSpPr>
            <a:spLocks noGrp="1"/>
          </p:cNvSpPr>
          <p:nvPr>
            <p:ph type="body" idx="1"/>
          </p:nvPr>
        </p:nvSpPr>
        <p:spPr/>
        <p:txBody>
          <a:bodyPr/>
          <a:lstStyle/>
          <a:p>
            <a:r>
              <a:rPr lang="en-GB" dirty="0"/>
              <a:t>Left – </a:t>
            </a:r>
            <a:r>
              <a:rPr lang="en-GB" dirty="0" err="1"/>
              <a:t>BeeBase</a:t>
            </a:r>
            <a:r>
              <a:rPr lang="en-GB" dirty="0"/>
              <a:t> home made non-killing trap.  Purchased trap on right but beneficial insects drown, this is hugely damaging.  The black ‘roof’ prevents hornets seeing the bright sky above the entrance holes and impedes the ability to escape.</a:t>
            </a:r>
          </a:p>
        </p:txBody>
      </p:sp>
      <p:sp>
        <p:nvSpPr>
          <p:cNvPr id="4" name="Slide Number Placeholder 3">
            <a:extLst>
              <a:ext uri="{FF2B5EF4-FFF2-40B4-BE49-F238E27FC236}">
                <a16:creationId xmlns:a16="http://schemas.microsoft.com/office/drawing/2014/main" id="{6C0130A3-B722-7359-DA21-53AA6AB350DB}"/>
              </a:ext>
            </a:extLst>
          </p:cNvPr>
          <p:cNvSpPr>
            <a:spLocks noGrp="1"/>
          </p:cNvSpPr>
          <p:nvPr>
            <p:ph type="sldNum" sz="quarter" idx="5"/>
          </p:nvPr>
        </p:nvSpPr>
        <p:spPr/>
        <p:txBody>
          <a:bodyPr/>
          <a:lstStyle/>
          <a:p>
            <a:fld id="{2D353885-0856-44BB-8465-20047862079B}" type="slidenum">
              <a:rPr lang="en-GB" smtClean="0"/>
              <a:t>30</a:t>
            </a:fld>
            <a:endParaRPr lang="en-GB"/>
          </a:p>
        </p:txBody>
      </p:sp>
    </p:spTree>
    <p:extLst>
      <p:ext uri="{BB962C8B-B14F-4D97-AF65-F5344CB8AC3E}">
        <p14:creationId xmlns:p14="http://schemas.microsoft.com/office/powerpoint/2010/main" val="1080527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252E-11B5-9AA1-5C72-764DF07B6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53178-4A3E-3E56-868C-8264C3F7F54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5D826F8-A7FC-512A-69B6-0CB69F28375F}"/>
              </a:ext>
            </a:extLst>
          </p:cNvPr>
          <p:cNvSpPr>
            <a:spLocks noGrp="1"/>
          </p:cNvSpPr>
          <p:nvPr>
            <p:ph type="body" idx="1"/>
          </p:nvPr>
        </p:nvSpPr>
        <p:spPr/>
        <p:txBody>
          <a:bodyPr/>
          <a:lstStyle/>
          <a:p>
            <a:r>
              <a:rPr lang="en-GB" dirty="0"/>
              <a:t>Left – </a:t>
            </a:r>
            <a:r>
              <a:rPr lang="en-GB" dirty="0" err="1"/>
              <a:t>BeeBase</a:t>
            </a:r>
            <a:r>
              <a:rPr lang="en-GB" dirty="0"/>
              <a:t> home made non-killing trap.  Purchased trap on right but beneficial insects drown, this is hugely damaging.  The black ‘roof’ prevents hornets seeing the bright sky above the entrance holes and impedes the ability to escape.</a:t>
            </a:r>
          </a:p>
        </p:txBody>
      </p:sp>
      <p:sp>
        <p:nvSpPr>
          <p:cNvPr id="4" name="Slide Number Placeholder 3">
            <a:extLst>
              <a:ext uri="{FF2B5EF4-FFF2-40B4-BE49-F238E27FC236}">
                <a16:creationId xmlns:a16="http://schemas.microsoft.com/office/drawing/2014/main" id="{F5BFA147-1F83-ABCA-D308-9793089A1108}"/>
              </a:ext>
            </a:extLst>
          </p:cNvPr>
          <p:cNvSpPr>
            <a:spLocks noGrp="1"/>
          </p:cNvSpPr>
          <p:nvPr>
            <p:ph type="sldNum" sz="quarter" idx="5"/>
          </p:nvPr>
        </p:nvSpPr>
        <p:spPr/>
        <p:txBody>
          <a:bodyPr/>
          <a:lstStyle/>
          <a:p>
            <a:fld id="{2D353885-0856-44BB-8465-20047862079B}" type="slidenum">
              <a:rPr lang="en-GB" smtClean="0"/>
              <a:t>32</a:t>
            </a:fld>
            <a:endParaRPr lang="en-GB"/>
          </a:p>
        </p:txBody>
      </p:sp>
    </p:spTree>
    <p:extLst>
      <p:ext uri="{BB962C8B-B14F-4D97-AF65-F5344CB8AC3E}">
        <p14:creationId xmlns:p14="http://schemas.microsoft.com/office/powerpoint/2010/main" val="107016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37" name="Google Shape;237;p2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15808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01567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20102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https://frelonasiatique.mnhn.fr/ for up to date maps and dynamic versions</a:t>
            </a:r>
          </a:p>
        </p:txBody>
      </p:sp>
      <p:sp>
        <p:nvSpPr>
          <p:cNvPr id="4" name="Slide Number Placeholder 3"/>
          <p:cNvSpPr>
            <a:spLocks noGrp="1"/>
          </p:cNvSpPr>
          <p:nvPr>
            <p:ph type="sldNum" sz="quarter" idx="5"/>
          </p:nvPr>
        </p:nvSpPr>
        <p:spPr/>
        <p:txBody>
          <a:bodyPr/>
          <a:lstStyle/>
          <a:p>
            <a:fld id="{2D353885-0856-44BB-8465-20047862079B}" type="slidenum">
              <a:rPr lang="en-GB" smtClean="0"/>
              <a:t>5</a:t>
            </a:fld>
            <a:endParaRPr lang="en-GB"/>
          </a:p>
        </p:txBody>
      </p:sp>
    </p:spTree>
    <p:extLst>
      <p:ext uri="{BB962C8B-B14F-4D97-AF65-F5344CB8AC3E}">
        <p14:creationId xmlns:p14="http://schemas.microsoft.com/office/powerpoint/2010/main" val="162658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275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79768" y="4751219"/>
            <a:ext cx="5438140" cy="3887361"/>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17" name="Google Shape;117;p6:notes"/>
          <p:cNvSpPr>
            <a:spLocks noGrp="1" noRot="1" noChangeAspect="1"/>
          </p:cNvSpPr>
          <p:nvPr>
            <p:ph type="sldImg" idx="2"/>
          </p:nvPr>
        </p:nvSpPr>
        <p:spPr>
          <a:xfrm>
            <a:off x="438150" y="1235075"/>
            <a:ext cx="5921375" cy="333057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4317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Asian hornet nest dissected, white parts are cocoons</a:t>
            </a:r>
          </a:p>
        </p:txBody>
      </p:sp>
      <p:sp>
        <p:nvSpPr>
          <p:cNvPr id="4" name="Slide Number Placeholder 3"/>
          <p:cNvSpPr>
            <a:spLocks noGrp="1"/>
          </p:cNvSpPr>
          <p:nvPr>
            <p:ph type="sldNum" sz="quarter" idx="5"/>
          </p:nvPr>
        </p:nvSpPr>
        <p:spPr/>
        <p:txBody>
          <a:bodyPr/>
          <a:lstStyle/>
          <a:p>
            <a:fld id="{2D353885-0856-44BB-8465-20047862079B}" type="slidenum">
              <a:rPr lang="en-GB" smtClean="0"/>
              <a:t>9</a:t>
            </a:fld>
            <a:endParaRPr lang="en-GB"/>
          </a:p>
        </p:txBody>
      </p:sp>
    </p:spTree>
    <p:extLst>
      <p:ext uri="{BB962C8B-B14F-4D97-AF65-F5344CB8AC3E}">
        <p14:creationId xmlns:p14="http://schemas.microsoft.com/office/powerpoint/2010/main" val="30959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pPr marL="0" lvl="0" indent="0" algn="r" rtl="0">
              <a:spcBef>
                <a:spcPts val="0"/>
              </a:spcBef>
              <a:spcAft>
                <a:spcPts val="0"/>
              </a:spcAft>
              <a:buNone/>
            </a:pPr>
            <a:fld id="{00000000-1234-1234-1234-123412341234}" type="slidenum">
              <a:rPr lang="en-GB" smtClean="0"/>
              <a:t>‹#›</a:t>
            </a:fld>
            <a:endParaRPr lang="en-GB"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6629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749086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77820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45682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3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07960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7683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63583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02015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241532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41833062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endParaRPr lang="en-GB"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GB"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marL="0" lvl="0" indent="0" algn="r"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199737077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ionalbeeunit.com/about-us/beekeeping-news/yellow-legged-hornet-spring-trapping?fbclid=IwY2xjawPK-hlleHRuA2FlbQIxMABzcnRjBmFwcF9pZBAyMjIwMzkxNzg4MjAwODkyAAEecOfxGlD5kDDe5QAQKKXx86AjR3GxDNY8JzTY-Vwp2PgMZgio_tEiQI3Hj4M_aem_Dw3wh3MnGJ0m8G3or0fWMA"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kendalbeekeepers.com/asian-hornet"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hyperlink" Target="https://www.publicdomainpictures.net/view-image.php?image=101901&amp;picture=bumble-bee-on-flower" TargetMode="External"/><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Apis_mellifera" TargetMode="External"/><Relationship Id="rId4" Type="http://schemas.openxmlformats.org/officeDocument/2006/relationships/image" Target="../media/image6.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93" name="Rectangle 92">
            <a:extLst>
              <a:ext uri="{FF2B5EF4-FFF2-40B4-BE49-F238E27FC236}">
                <a16:creationId xmlns:a16="http://schemas.microsoft.com/office/drawing/2014/main" id="{29E7461E-D3EF-467C-90B0-A07159CA6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8" name="Google Shape;88;p13"/>
          <p:cNvSpPr txBox="1"/>
          <p:nvPr/>
        </p:nvSpPr>
        <p:spPr>
          <a:xfrm>
            <a:off x="707064" y="609600"/>
            <a:ext cx="6993914" cy="1356360"/>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pPr>
            <a:r>
              <a:rPr lang="en-US" sz="4100" b="1">
                <a:latin typeface="+mj-lt"/>
                <a:ea typeface="+mj-ea"/>
                <a:cs typeface="+mj-cs"/>
                <a:sym typeface="Calibri"/>
              </a:rPr>
              <a:t>The Yellow-Legged</a:t>
            </a:r>
            <a:br>
              <a:rPr lang="en-US" sz="4100" b="1">
                <a:latin typeface="+mj-lt"/>
                <a:ea typeface="+mj-ea"/>
                <a:cs typeface="+mj-cs"/>
                <a:sym typeface="Calibri"/>
              </a:rPr>
            </a:br>
            <a:r>
              <a:rPr lang="en-US" sz="4100" b="1">
                <a:latin typeface="+mj-lt"/>
                <a:ea typeface="+mj-ea"/>
                <a:cs typeface="+mj-cs"/>
                <a:sym typeface="Calibri"/>
              </a:rPr>
              <a:t>Asian Hornet</a:t>
            </a:r>
          </a:p>
        </p:txBody>
      </p:sp>
      <p:sp>
        <p:nvSpPr>
          <p:cNvPr id="2" name="TextBox 1">
            <a:extLst>
              <a:ext uri="{FF2B5EF4-FFF2-40B4-BE49-F238E27FC236}">
                <a16:creationId xmlns:a16="http://schemas.microsoft.com/office/drawing/2014/main" id="{093454C4-8B27-C71B-FDD0-678158E2B848}"/>
              </a:ext>
            </a:extLst>
          </p:cNvPr>
          <p:cNvSpPr txBox="1"/>
          <p:nvPr/>
        </p:nvSpPr>
        <p:spPr>
          <a:xfrm>
            <a:off x="707064" y="2057400"/>
            <a:ext cx="6993914" cy="4038600"/>
          </a:xfrm>
          <a:prstGeom prst="rect">
            <a:avLst/>
          </a:prstGeom>
        </p:spPr>
        <p:txBody>
          <a:bodyPr vert="horz" lIns="91440" tIns="45720" rIns="91440" bIns="45720" rtlCol="0">
            <a:normAutofit/>
          </a:bodyPr>
          <a:lstStyle/>
          <a:p>
            <a:pPr defTabSz="914400">
              <a:lnSpc>
                <a:spcPct val="90000"/>
              </a:lnSpc>
              <a:spcAft>
                <a:spcPts val="600"/>
              </a:spcAft>
              <a:buClr>
                <a:schemeClr val="tx1"/>
              </a:buClr>
              <a:buSzPct val="80000"/>
            </a:pPr>
            <a:r>
              <a:rPr lang="en-US" b="1" dirty="0"/>
              <a:t>As modified and updated by Andrew Brown – Cumbria Asian Hornet Team Coordinator   -            15</a:t>
            </a:r>
            <a:r>
              <a:rPr lang="en-US" b="1" baseline="30000" dirty="0"/>
              <a:t>th</a:t>
            </a:r>
            <a:r>
              <a:rPr lang="en-US" b="1" dirty="0"/>
              <a:t> February 2026</a:t>
            </a:r>
          </a:p>
        </p:txBody>
      </p:sp>
      <p:pic>
        <p:nvPicPr>
          <p:cNvPr id="10" name="Picture 9">
            <a:extLst>
              <a:ext uri="{FF2B5EF4-FFF2-40B4-BE49-F238E27FC236}">
                <a16:creationId xmlns:a16="http://schemas.microsoft.com/office/drawing/2014/main" id="{0FB85A3C-D59E-E175-691F-2087E4DF0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610" y="1860302"/>
            <a:ext cx="3135414" cy="3135414"/>
          </a:xfrm>
          <a:prstGeom prst="rect">
            <a:avLst/>
          </a:prstGeom>
        </p:spPr>
      </p:pic>
      <p:sp>
        <p:nvSpPr>
          <p:cNvPr id="12" name="TextBox 11">
            <a:extLst>
              <a:ext uri="{FF2B5EF4-FFF2-40B4-BE49-F238E27FC236}">
                <a16:creationId xmlns:a16="http://schemas.microsoft.com/office/drawing/2014/main" id="{DD66A4EB-C623-6E18-CEC0-9B5582F22132}"/>
              </a:ext>
            </a:extLst>
          </p:cNvPr>
          <p:cNvSpPr txBox="1"/>
          <p:nvPr/>
        </p:nvSpPr>
        <p:spPr>
          <a:xfrm>
            <a:off x="870976" y="3219568"/>
            <a:ext cx="7314634" cy="2585323"/>
          </a:xfrm>
          <a:prstGeom prst="rect">
            <a:avLst/>
          </a:prstGeom>
          <a:noFill/>
        </p:spPr>
        <p:txBody>
          <a:bodyPr wrap="square">
            <a:spAutoFit/>
          </a:bodyPr>
          <a:lstStyle/>
          <a:p>
            <a:pPr algn="l">
              <a:buFont typeface="Arial" panose="020B0604020202020204" pitchFamily="34" charset="0"/>
              <a:buChar char="•"/>
            </a:pPr>
            <a:r>
              <a:rPr lang="en-GB" b="0" i="0" dirty="0">
                <a:solidFill>
                  <a:srgbClr val="242424"/>
                </a:solidFill>
                <a:effectLst/>
                <a:latin typeface="Segoe UI" panose="020B0502040204020203" pitchFamily="34" charset="0"/>
              </a:rPr>
              <a:t>  Dr Pete Kennedy, University of Exeter</a:t>
            </a:r>
          </a:p>
          <a:p>
            <a:pPr algn="l">
              <a:buFont typeface="Arial" panose="020B0604020202020204" pitchFamily="34" charset="0"/>
              <a:buChar char="•"/>
            </a:pPr>
            <a:r>
              <a:rPr lang="en-GB" b="0" i="0" dirty="0">
                <a:solidFill>
                  <a:srgbClr val="242424"/>
                </a:solidFill>
                <a:effectLst/>
                <a:latin typeface="Segoe UI" panose="020B0502040204020203" pitchFamily="34" charset="0"/>
              </a:rPr>
              <a:t>  Chris Issaac, Jersey</a:t>
            </a:r>
          </a:p>
          <a:p>
            <a:pPr algn="l">
              <a:buFont typeface="Arial" panose="020B0604020202020204" pitchFamily="34" charset="0"/>
              <a:buChar char="•"/>
            </a:pPr>
            <a:r>
              <a:rPr lang="en-GB" b="0" i="0" dirty="0">
                <a:solidFill>
                  <a:srgbClr val="242424"/>
                </a:solidFill>
                <a:effectLst/>
                <a:latin typeface="Segoe UI" panose="020B0502040204020203" pitchFamily="34" charset="0"/>
              </a:rPr>
              <a:t>  Nigel Semmence, Animal and Plant Health Agency, UK</a:t>
            </a:r>
          </a:p>
          <a:p>
            <a:pPr algn="l">
              <a:buFont typeface="Arial" panose="020B0604020202020204" pitchFamily="34" charset="0"/>
              <a:buChar char="•"/>
            </a:pPr>
            <a:r>
              <a:rPr lang="en-GB" b="0" i="0" dirty="0">
                <a:solidFill>
                  <a:srgbClr val="242424"/>
                </a:solidFill>
                <a:effectLst/>
                <a:latin typeface="Segoe UI" panose="020B0502040204020203" pitchFamily="34" charset="0"/>
              </a:rPr>
              <a:t>  John Kelly – National Biodiversity Data Centre, Ireland</a:t>
            </a:r>
          </a:p>
          <a:p>
            <a:pPr algn="l">
              <a:buFont typeface="Arial" panose="020B0604020202020204" pitchFamily="34" charset="0"/>
              <a:buChar char="•"/>
            </a:pPr>
            <a:r>
              <a:rPr lang="en-GB" dirty="0">
                <a:solidFill>
                  <a:srgbClr val="242424"/>
                </a:solidFill>
                <a:latin typeface="Segoe UI" panose="020B0502040204020203" pitchFamily="34" charset="0"/>
              </a:rPr>
              <a:t>  BBKA AHT</a:t>
            </a:r>
          </a:p>
          <a:p>
            <a:pPr algn="l">
              <a:buFont typeface="Arial" panose="020B0604020202020204" pitchFamily="34" charset="0"/>
              <a:buChar char="•"/>
            </a:pPr>
            <a:r>
              <a:rPr lang="en-GB" b="0" i="0" dirty="0">
                <a:solidFill>
                  <a:srgbClr val="242424"/>
                </a:solidFill>
                <a:effectLst/>
                <a:latin typeface="Segoe UI" panose="020B0502040204020203" pitchFamily="34" charset="0"/>
              </a:rPr>
              <a:t>  Lucie Chaumeton, YLAH Coordinator for North London Beekeepers</a:t>
            </a:r>
          </a:p>
          <a:p>
            <a:pPr algn="l">
              <a:buFont typeface="Arial" panose="020B0604020202020204" pitchFamily="34" charset="0"/>
              <a:buChar char="•"/>
            </a:pPr>
            <a:r>
              <a:rPr lang="en-GB" b="0" i="0" dirty="0">
                <a:solidFill>
                  <a:srgbClr val="242424"/>
                </a:solidFill>
                <a:effectLst/>
                <a:latin typeface="Segoe UI" panose="020B0502040204020203" pitchFamily="34" charset="0"/>
              </a:rPr>
              <a:t>  Diane Drinkwater,  BBKA Trustee &amp; Chair</a:t>
            </a:r>
          </a:p>
          <a:p>
            <a:pPr algn="l">
              <a:buFont typeface="Arial" panose="020B0604020202020204" pitchFamily="34" charset="0"/>
              <a:buChar char="•"/>
            </a:pPr>
            <a:r>
              <a:rPr lang="en-GB" b="0" i="0" dirty="0">
                <a:solidFill>
                  <a:srgbClr val="242424"/>
                </a:solidFill>
                <a:effectLst/>
                <a:latin typeface="Segoe UI" panose="020B0502040204020203" pitchFamily="34" charset="0"/>
              </a:rPr>
              <a:t>  Michelle Elliott, Asian Hornet Alert</a:t>
            </a:r>
          </a:p>
          <a:p>
            <a:pPr algn="l">
              <a:buFont typeface="Arial" panose="020B0604020202020204" pitchFamily="34" charset="0"/>
              <a:buChar char="•"/>
            </a:pPr>
            <a:r>
              <a:rPr lang="en-GB" b="0" i="0" dirty="0">
                <a:solidFill>
                  <a:srgbClr val="242424"/>
                </a:solidFill>
                <a:effectLst/>
                <a:latin typeface="Segoe UI" panose="020B0502040204020203" pitchFamily="34" charset="0"/>
              </a:rPr>
              <a:t>  Jackie Thomas, YLAH Coordinator for Dover &amp; District BKA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5C349-FA8E-4549-B679-7AF9809A5E15}"/>
              </a:ext>
            </a:extLst>
          </p:cNvPr>
          <p:cNvPicPr>
            <a:picLocks noChangeAspect="1"/>
          </p:cNvPicPr>
          <p:nvPr/>
        </p:nvPicPr>
        <p:blipFill>
          <a:blip r:embed="rId2"/>
          <a:stretch>
            <a:fillRect/>
          </a:stretch>
        </p:blipFill>
        <p:spPr>
          <a:xfrm>
            <a:off x="304800" y="335818"/>
            <a:ext cx="11616695" cy="6204682"/>
          </a:xfrm>
          <a:prstGeom prst="rect">
            <a:avLst/>
          </a:prstGeom>
        </p:spPr>
      </p:pic>
    </p:spTree>
    <p:extLst>
      <p:ext uri="{BB962C8B-B14F-4D97-AF65-F5344CB8AC3E}">
        <p14:creationId xmlns:p14="http://schemas.microsoft.com/office/powerpoint/2010/main" val="796173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3190D-319D-1ECC-C4B8-80FB8D7B3A7D}"/>
              </a:ext>
            </a:extLst>
          </p:cNvPr>
          <p:cNvPicPr>
            <a:picLocks noChangeAspect="1"/>
          </p:cNvPicPr>
          <p:nvPr/>
        </p:nvPicPr>
        <p:blipFill>
          <a:blip r:embed="rId2"/>
          <a:stretch>
            <a:fillRect/>
          </a:stretch>
        </p:blipFill>
        <p:spPr>
          <a:xfrm>
            <a:off x="178320" y="254000"/>
            <a:ext cx="11721579" cy="6288954"/>
          </a:xfrm>
          <a:prstGeom prst="rect">
            <a:avLst/>
          </a:prstGeom>
        </p:spPr>
      </p:pic>
    </p:spTree>
    <p:extLst>
      <p:ext uri="{BB962C8B-B14F-4D97-AF65-F5344CB8AC3E}">
        <p14:creationId xmlns:p14="http://schemas.microsoft.com/office/powerpoint/2010/main" val="249995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4692C-9AD3-C1F6-7E4A-1F1683D66167}"/>
              </a:ext>
            </a:extLst>
          </p:cNvPr>
          <p:cNvPicPr>
            <a:picLocks noChangeAspect="1"/>
          </p:cNvPicPr>
          <p:nvPr/>
        </p:nvPicPr>
        <p:blipFill>
          <a:blip r:embed="rId2"/>
          <a:stretch>
            <a:fillRect/>
          </a:stretch>
        </p:blipFill>
        <p:spPr>
          <a:xfrm>
            <a:off x="266700" y="328043"/>
            <a:ext cx="11539707" cy="6201913"/>
          </a:xfrm>
          <a:prstGeom prst="rect">
            <a:avLst/>
          </a:prstGeom>
        </p:spPr>
      </p:pic>
    </p:spTree>
    <p:extLst>
      <p:ext uri="{BB962C8B-B14F-4D97-AF65-F5344CB8AC3E}">
        <p14:creationId xmlns:p14="http://schemas.microsoft.com/office/powerpoint/2010/main" val="247161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FD0FD4B4-0F38-B608-3393-A8ACAD0CC8F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72118AB-C643-A78B-564D-5A1DE1DB1526}"/>
              </a:ext>
            </a:extLst>
          </p:cNvPr>
          <p:cNvPicPr>
            <a:picLocks noChangeAspect="1"/>
          </p:cNvPicPr>
          <p:nvPr/>
        </p:nvPicPr>
        <p:blipFill>
          <a:blip r:embed="rId3"/>
          <a:stretch>
            <a:fillRect/>
          </a:stretch>
        </p:blipFill>
        <p:spPr>
          <a:xfrm>
            <a:off x="266700" y="5133975"/>
            <a:ext cx="11639550" cy="1469592"/>
          </a:xfrm>
          <a:prstGeom prst="rect">
            <a:avLst/>
          </a:prstGeom>
        </p:spPr>
      </p:pic>
      <p:pic>
        <p:nvPicPr>
          <p:cNvPr id="7" name="Picture 6">
            <a:extLst>
              <a:ext uri="{FF2B5EF4-FFF2-40B4-BE49-F238E27FC236}">
                <a16:creationId xmlns:a16="http://schemas.microsoft.com/office/drawing/2014/main" id="{4FD939DD-C4A2-3C66-967E-930D74AA8C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08037" y="588757"/>
            <a:ext cx="6775925" cy="5680485"/>
          </a:xfrm>
          <a:prstGeom prst="rect">
            <a:avLst/>
          </a:prstGeom>
        </p:spPr>
      </p:pic>
      <p:pic>
        <p:nvPicPr>
          <p:cNvPr id="3" name="Picture 2">
            <a:extLst>
              <a:ext uri="{FF2B5EF4-FFF2-40B4-BE49-F238E27FC236}">
                <a16:creationId xmlns:a16="http://schemas.microsoft.com/office/drawing/2014/main" id="{34D19F2D-70C0-DBDF-626A-570A78DDFE52}"/>
              </a:ext>
            </a:extLst>
          </p:cNvPr>
          <p:cNvPicPr>
            <a:picLocks noChangeAspect="1"/>
          </p:cNvPicPr>
          <p:nvPr/>
        </p:nvPicPr>
        <p:blipFill>
          <a:blip r:embed="rId5"/>
          <a:stretch>
            <a:fillRect/>
          </a:stretch>
        </p:blipFill>
        <p:spPr>
          <a:xfrm>
            <a:off x="333716" y="339897"/>
            <a:ext cx="11505517" cy="6178203"/>
          </a:xfrm>
          <a:prstGeom prst="rect">
            <a:avLst/>
          </a:prstGeom>
        </p:spPr>
      </p:pic>
      <p:sp>
        <p:nvSpPr>
          <p:cNvPr id="4" name="Google Shape;102;p15">
            <a:extLst>
              <a:ext uri="{FF2B5EF4-FFF2-40B4-BE49-F238E27FC236}">
                <a16:creationId xmlns:a16="http://schemas.microsoft.com/office/drawing/2014/main" id="{D6B3510E-ACC2-FFA6-B118-93B62648CD67}"/>
              </a:ext>
            </a:extLst>
          </p:cNvPr>
          <p:cNvSpPr txBox="1"/>
          <p:nvPr/>
        </p:nvSpPr>
        <p:spPr>
          <a:xfrm>
            <a:off x="983551" y="2156515"/>
            <a:ext cx="4223449" cy="2728602"/>
          </a:xfrm>
          <a:prstGeom prst="rect">
            <a:avLst/>
          </a:prstGeom>
          <a:noFill/>
          <a:ln>
            <a:noFill/>
          </a:ln>
        </p:spPr>
        <p:txBody>
          <a:bodyPr spcFirstLastPara="1" wrap="square" lIns="91425" tIns="45700" rIns="91425" bIns="45700" anchor="t" anchorCtr="0">
            <a:noAutofit/>
          </a:bodyPr>
          <a:lstStyle/>
          <a:p>
            <a:pPr marR="0" lvl="0" rtl="0">
              <a:spcBef>
                <a:spcPts val="0"/>
              </a:spcBef>
              <a:spcAft>
                <a:spcPts val="0"/>
              </a:spcAft>
              <a:buClr>
                <a:schemeClr val="accent4"/>
              </a:buClr>
              <a:buSzPts val="4800"/>
            </a:pPr>
            <a:r>
              <a:rPr lang="en-GB" sz="2800" b="1" dirty="0">
                <a:solidFill>
                  <a:schemeClr val="tx2"/>
                </a:solidFill>
                <a:effectLst>
                  <a:outerShdw blurRad="38100" dist="38100" dir="2700000" algn="tl">
                    <a:srgbClr val="000000">
                      <a:alpha val="43137"/>
                    </a:srgbClr>
                  </a:outerShdw>
                </a:effectLst>
                <a:latin typeface="Calibri"/>
                <a:ea typeface="Calibri"/>
                <a:cs typeface="Calibri"/>
                <a:sym typeface="Calibri"/>
              </a:rPr>
              <a:t>As of January 2026, 544 credible Yellow-legged Asian Hornet sightings have been reported in the UK and 163 nests have been found.</a:t>
            </a:r>
          </a:p>
          <a:p>
            <a:pPr marL="0" marR="0" lvl="0" indent="0" rtl="0">
              <a:spcBef>
                <a:spcPts val="0"/>
              </a:spcBef>
              <a:spcAft>
                <a:spcPts val="0"/>
              </a:spcAft>
              <a:buNone/>
            </a:pPr>
            <a:endParaRPr sz="3600" dirty="0">
              <a:solidFill>
                <a:schemeClr val="accent4"/>
              </a:solidFill>
              <a:latin typeface="Calibri"/>
              <a:ea typeface="Calibri"/>
              <a:cs typeface="Calibri"/>
              <a:sym typeface="Calibri"/>
            </a:endParaRPr>
          </a:p>
        </p:txBody>
      </p:sp>
    </p:spTree>
    <p:extLst>
      <p:ext uri="{BB962C8B-B14F-4D97-AF65-F5344CB8AC3E}">
        <p14:creationId xmlns:p14="http://schemas.microsoft.com/office/powerpoint/2010/main" val="262470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59C15-70C8-E489-0B1F-54AE4AAF87FD}"/>
              </a:ext>
            </a:extLst>
          </p:cNvPr>
          <p:cNvPicPr>
            <a:picLocks noChangeAspect="1"/>
          </p:cNvPicPr>
          <p:nvPr/>
        </p:nvPicPr>
        <p:blipFill>
          <a:blip r:embed="rId2"/>
          <a:stretch>
            <a:fillRect/>
          </a:stretch>
        </p:blipFill>
        <p:spPr>
          <a:xfrm>
            <a:off x="329370" y="412750"/>
            <a:ext cx="11533259" cy="6032500"/>
          </a:xfrm>
          <a:prstGeom prst="rect">
            <a:avLst/>
          </a:prstGeom>
        </p:spPr>
      </p:pic>
    </p:spTree>
    <p:extLst>
      <p:ext uri="{BB962C8B-B14F-4D97-AF65-F5344CB8AC3E}">
        <p14:creationId xmlns:p14="http://schemas.microsoft.com/office/powerpoint/2010/main" val="44488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p:nvPr/>
        </p:nvSpPr>
        <p:spPr>
          <a:xfrm>
            <a:off x="2318297" y="570276"/>
            <a:ext cx="770780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a:solidFill>
                  <a:srgbClr val="FFC000"/>
                </a:solidFill>
                <a:latin typeface="Calibri"/>
                <a:ea typeface="Calibri"/>
                <a:cs typeface="Calibri"/>
                <a:sym typeface="Calibri"/>
              </a:rPr>
              <a:t>We need everyone’s help!</a:t>
            </a:r>
            <a:endParaRPr sz="5400" b="1" dirty="0">
              <a:solidFill>
                <a:srgbClr val="FFC000"/>
              </a:solidFill>
            </a:endParaRPr>
          </a:p>
        </p:txBody>
      </p:sp>
      <p:pic>
        <p:nvPicPr>
          <p:cNvPr id="5" name="Picture 4">
            <a:extLst>
              <a:ext uri="{FF2B5EF4-FFF2-40B4-BE49-F238E27FC236}">
                <a16:creationId xmlns:a16="http://schemas.microsoft.com/office/drawing/2014/main" id="{9A44AA0D-B821-4EE2-9169-10718537E1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1150" y="379349"/>
            <a:ext cx="1466850" cy="1466850"/>
          </a:xfrm>
          <a:prstGeom prst="rect">
            <a:avLst/>
          </a:prstGeom>
        </p:spPr>
      </p:pic>
      <p:sp>
        <p:nvSpPr>
          <p:cNvPr id="12" name="Google Shape;120;p18">
            <a:extLst>
              <a:ext uri="{FF2B5EF4-FFF2-40B4-BE49-F238E27FC236}">
                <a16:creationId xmlns:a16="http://schemas.microsoft.com/office/drawing/2014/main" id="{CCE0AA5E-43F3-4D0F-BE8B-679CD4CA6662}"/>
              </a:ext>
            </a:extLst>
          </p:cNvPr>
          <p:cNvSpPr txBox="1"/>
          <p:nvPr/>
        </p:nvSpPr>
        <p:spPr>
          <a:xfrm>
            <a:off x="1676400" y="1723898"/>
            <a:ext cx="9763126" cy="3687087"/>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r>
              <a:rPr lang="en-GB" sz="4400" dirty="0">
                <a:solidFill>
                  <a:schemeClr val="tx2">
                    <a:lumMod val="50000"/>
                    <a:lumOff val="50000"/>
                  </a:schemeClr>
                </a:solidFill>
                <a:latin typeface="Calibri"/>
                <a:ea typeface="Calibri"/>
                <a:cs typeface="Calibri"/>
                <a:sym typeface="Calibri"/>
              </a:rPr>
              <a:t>Learn how to identify Yellow-legged Asian Hornets</a:t>
            </a:r>
          </a:p>
          <a:p>
            <a:pPr marL="1143000" marR="0" lvl="1" indent="-685800" algn="l" rtl="0">
              <a:spcBef>
                <a:spcPts val="0"/>
              </a:spcBef>
              <a:spcAft>
                <a:spcPts val="0"/>
              </a:spcAft>
              <a:buClr>
                <a:schemeClr val="accent4"/>
              </a:buClr>
              <a:buSzPts val="4400"/>
              <a:buFont typeface="Arial"/>
              <a:buChar char="•"/>
            </a:pPr>
            <a:r>
              <a:rPr lang="en-GB" sz="4400" b="0" i="0" u="none" strike="noStrike" cap="none" dirty="0">
                <a:solidFill>
                  <a:schemeClr val="tx2">
                    <a:lumMod val="50000"/>
                    <a:lumOff val="50000"/>
                  </a:schemeClr>
                </a:solidFill>
                <a:latin typeface="Calibri"/>
                <a:ea typeface="Calibri"/>
                <a:cs typeface="Calibri"/>
                <a:sym typeface="Calibri"/>
              </a:rPr>
              <a:t>Know how to report any sightings</a:t>
            </a:r>
          </a:p>
          <a:p>
            <a:pPr marL="1143000" marR="0" lvl="1" indent="-685800" algn="l" rtl="0">
              <a:spcBef>
                <a:spcPts val="0"/>
              </a:spcBef>
              <a:spcAft>
                <a:spcPts val="0"/>
              </a:spcAft>
              <a:buClr>
                <a:schemeClr val="accent4"/>
              </a:buClr>
              <a:buSzPts val="4400"/>
              <a:buFont typeface="Arial"/>
              <a:buChar char="•"/>
            </a:pPr>
            <a:r>
              <a:rPr lang="en-GB" sz="4400" dirty="0">
                <a:solidFill>
                  <a:schemeClr val="tx2">
                    <a:lumMod val="50000"/>
                    <a:lumOff val="50000"/>
                  </a:schemeClr>
                </a:solidFill>
                <a:latin typeface="Calibri"/>
                <a:ea typeface="Calibri"/>
                <a:cs typeface="Calibri"/>
                <a:sym typeface="Calibri"/>
              </a:rPr>
              <a:t>Be vigilant</a:t>
            </a:r>
          </a:p>
          <a:p>
            <a:pPr marL="1143000" marR="0" lvl="1" indent="-685800" algn="l" rtl="0">
              <a:spcBef>
                <a:spcPts val="0"/>
              </a:spcBef>
              <a:spcAft>
                <a:spcPts val="0"/>
              </a:spcAft>
              <a:buClr>
                <a:schemeClr val="accent4"/>
              </a:buClr>
              <a:buSzPts val="4400"/>
              <a:buFont typeface="Arial"/>
              <a:buChar char="•"/>
            </a:pPr>
            <a:r>
              <a:rPr lang="en-GB" sz="4400" b="1" i="0" u="none" strike="noStrike" cap="none" dirty="0">
                <a:solidFill>
                  <a:schemeClr val="tx2">
                    <a:lumMod val="50000"/>
                    <a:lumOff val="50000"/>
                  </a:schemeClr>
                </a:solidFill>
                <a:latin typeface="Calibri"/>
                <a:ea typeface="Calibri"/>
                <a:cs typeface="Calibri"/>
                <a:sym typeface="Calibri"/>
              </a:rPr>
              <a:t>Spread the word</a:t>
            </a: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spTree>
    <p:extLst>
      <p:ext uri="{BB962C8B-B14F-4D97-AF65-F5344CB8AC3E}">
        <p14:creationId xmlns:p14="http://schemas.microsoft.com/office/powerpoint/2010/main" val="333768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p:nvPr/>
        </p:nvSpPr>
        <p:spPr>
          <a:xfrm>
            <a:off x="3686730" y="164521"/>
            <a:ext cx="528582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600" b="1" dirty="0">
                <a:solidFill>
                  <a:srgbClr val="FFC000"/>
                </a:solidFill>
                <a:latin typeface="Calibri"/>
                <a:ea typeface="Calibri"/>
                <a:cs typeface="Calibri"/>
                <a:sym typeface="Calibri"/>
              </a:rPr>
              <a:t>Identification</a:t>
            </a:r>
            <a:endParaRPr sz="6600" b="1" dirty="0">
              <a:solidFill>
                <a:srgbClr val="FFC000"/>
              </a:solidFill>
            </a:endParaRPr>
          </a:p>
        </p:txBody>
      </p:sp>
      <p:pic>
        <p:nvPicPr>
          <p:cNvPr id="5" name="Picture 4">
            <a:extLst>
              <a:ext uri="{FF2B5EF4-FFF2-40B4-BE49-F238E27FC236}">
                <a16:creationId xmlns:a16="http://schemas.microsoft.com/office/drawing/2014/main" id="{9A44AA0D-B821-4EE2-9169-10718537E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550" y="247651"/>
            <a:ext cx="1466850" cy="1476248"/>
          </a:xfrm>
          <a:prstGeom prst="rect">
            <a:avLst/>
          </a:prstGeom>
        </p:spPr>
      </p:pic>
      <p:sp>
        <p:nvSpPr>
          <p:cNvPr id="9" name="Google Shape;94;p14">
            <a:extLst>
              <a:ext uri="{FF2B5EF4-FFF2-40B4-BE49-F238E27FC236}">
                <a16:creationId xmlns:a16="http://schemas.microsoft.com/office/drawing/2014/main" id="{23425843-4F12-4324-9D6D-A44899FFEA8D}"/>
              </a:ext>
            </a:extLst>
          </p:cNvPr>
          <p:cNvSpPr txBox="1"/>
          <p:nvPr/>
        </p:nvSpPr>
        <p:spPr>
          <a:xfrm>
            <a:off x="2077860" y="5394762"/>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David Walker </a:t>
            </a:r>
            <a:endParaRPr sz="1000" b="1" dirty="0">
              <a:solidFill>
                <a:schemeClr val="bg2">
                  <a:lumMod val="50000"/>
                </a:schemeClr>
              </a:solidFill>
            </a:endParaRPr>
          </a:p>
        </p:txBody>
      </p:sp>
      <p:pic>
        <p:nvPicPr>
          <p:cNvPr id="10" name="Picture 9">
            <a:extLst>
              <a:ext uri="{FF2B5EF4-FFF2-40B4-BE49-F238E27FC236}">
                <a16:creationId xmlns:a16="http://schemas.microsoft.com/office/drawing/2014/main" id="{4F0CFC43-7AA7-4D3A-A2DD-AA787A519A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3990" y="1396563"/>
            <a:ext cx="3985482" cy="4064874"/>
          </a:xfrm>
          <a:prstGeom prst="rect">
            <a:avLst/>
          </a:prstGeom>
        </p:spPr>
      </p:pic>
      <p:sp>
        <p:nvSpPr>
          <p:cNvPr id="12" name="Google Shape;120;p18">
            <a:extLst>
              <a:ext uri="{FF2B5EF4-FFF2-40B4-BE49-F238E27FC236}">
                <a16:creationId xmlns:a16="http://schemas.microsoft.com/office/drawing/2014/main" id="{CCE0AA5E-43F3-4D0F-BE8B-679CD4CA6662}"/>
              </a:ext>
            </a:extLst>
          </p:cNvPr>
          <p:cNvSpPr txBox="1"/>
          <p:nvPr/>
        </p:nvSpPr>
        <p:spPr>
          <a:xfrm>
            <a:off x="6177062" y="1396563"/>
            <a:ext cx="5217474" cy="3906176"/>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r>
              <a:rPr lang="en-GB" sz="3200" dirty="0">
                <a:solidFill>
                  <a:schemeClr val="tx2">
                    <a:lumMod val="50000"/>
                    <a:lumOff val="50000"/>
                  </a:schemeClr>
                </a:solidFill>
                <a:latin typeface="Calibri"/>
                <a:ea typeface="Calibri"/>
                <a:cs typeface="Calibri"/>
                <a:sym typeface="Calibri"/>
              </a:rPr>
              <a:t>Dark abdomen with wide orange stripe on 4</a:t>
            </a:r>
            <a:r>
              <a:rPr lang="en-GB" sz="3200" baseline="30000" dirty="0">
                <a:solidFill>
                  <a:schemeClr val="tx2">
                    <a:lumMod val="50000"/>
                    <a:lumOff val="50000"/>
                  </a:schemeClr>
                </a:solidFill>
                <a:latin typeface="Calibri"/>
                <a:ea typeface="Calibri"/>
                <a:cs typeface="Calibri"/>
                <a:sym typeface="Calibri"/>
              </a:rPr>
              <a:t>th</a:t>
            </a:r>
            <a:r>
              <a:rPr lang="en-GB" sz="3200" dirty="0">
                <a:solidFill>
                  <a:schemeClr val="tx2">
                    <a:lumMod val="50000"/>
                    <a:lumOff val="50000"/>
                  </a:schemeClr>
                </a:solidFill>
                <a:latin typeface="Calibri"/>
                <a:ea typeface="Calibri"/>
                <a:cs typeface="Calibri"/>
                <a:sym typeface="Calibri"/>
              </a:rPr>
              <a:t> segment</a:t>
            </a:r>
          </a:p>
          <a:p>
            <a:pPr marL="1143000" marR="0" lvl="1" indent="-685800" algn="l" rtl="0">
              <a:spcBef>
                <a:spcPts val="0"/>
              </a:spcBef>
              <a:spcAft>
                <a:spcPts val="0"/>
              </a:spcAft>
              <a:buClr>
                <a:schemeClr val="accent4"/>
              </a:buClr>
              <a:buSzPts val="4400"/>
              <a:buFont typeface="Arial"/>
              <a:buChar char="•"/>
            </a:pPr>
            <a:r>
              <a:rPr lang="en-GB" sz="3200" b="0" i="0" u="none" strike="noStrike" cap="none" dirty="0">
                <a:solidFill>
                  <a:schemeClr val="tx2">
                    <a:lumMod val="50000"/>
                    <a:lumOff val="50000"/>
                  </a:schemeClr>
                </a:solidFill>
                <a:latin typeface="Calibri"/>
                <a:ea typeface="Calibri"/>
                <a:cs typeface="Calibri"/>
                <a:sym typeface="Calibri"/>
              </a:rPr>
              <a:t>Yellow tips to legs</a:t>
            </a:r>
          </a:p>
          <a:p>
            <a:pPr marL="1143000" marR="0" lvl="1" indent="-685800" algn="l" rtl="0">
              <a:spcBef>
                <a:spcPts val="0"/>
              </a:spcBef>
              <a:spcAft>
                <a:spcPts val="0"/>
              </a:spcAft>
              <a:buClr>
                <a:schemeClr val="accent4"/>
              </a:buClr>
              <a:buSzPts val="4400"/>
              <a:buFont typeface="Arial"/>
              <a:buChar char="•"/>
            </a:pPr>
            <a:r>
              <a:rPr lang="en-GB" sz="3200" dirty="0">
                <a:solidFill>
                  <a:schemeClr val="tx2">
                    <a:lumMod val="50000"/>
                    <a:lumOff val="50000"/>
                  </a:schemeClr>
                </a:solidFill>
                <a:latin typeface="Calibri"/>
                <a:ea typeface="Calibri"/>
                <a:cs typeface="Calibri"/>
                <a:sym typeface="Calibri"/>
              </a:rPr>
              <a:t>Head black with orange face</a:t>
            </a:r>
          </a:p>
          <a:p>
            <a:pPr marL="1143000" marR="0" lvl="1" indent="-685800" algn="l" rtl="0">
              <a:spcBef>
                <a:spcPts val="0"/>
              </a:spcBef>
              <a:spcAft>
                <a:spcPts val="0"/>
              </a:spcAft>
              <a:buClr>
                <a:schemeClr val="accent4"/>
              </a:buClr>
              <a:buSzPts val="4400"/>
              <a:buFont typeface="Arial"/>
              <a:buChar char="•"/>
            </a:pPr>
            <a:r>
              <a:rPr lang="en-GB" sz="3200" b="0" i="0" u="none" strike="noStrike" cap="none" dirty="0">
                <a:solidFill>
                  <a:schemeClr val="tx2">
                    <a:lumMod val="50000"/>
                    <a:lumOff val="50000"/>
                  </a:schemeClr>
                </a:solidFill>
                <a:latin typeface="Calibri"/>
                <a:ea typeface="Calibri"/>
                <a:cs typeface="Calibri"/>
                <a:sym typeface="Calibri"/>
              </a:rPr>
              <a:t>Thorax black &amp; velvety</a:t>
            </a: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1548546-79CF-9EA8-33D5-35EF80A6BF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8345" y="262093"/>
            <a:ext cx="1466850" cy="1466850"/>
          </a:xfrm>
          <a:prstGeom prst="rect">
            <a:avLst/>
          </a:prstGeom>
        </p:spPr>
      </p:pic>
    </p:spTree>
    <p:extLst>
      <p:ext uri="{BB962C8B-B14F-4D97-AF65-F5344CB8AC3E}">
        <p14:creationId xmlns:p14="http://schemas.microsoft.com/office/powerpoint/2010/main" val="251465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p:nvPr/>
        </p:nvSpPr>
        <p:spPr>
          <a:xfrm>
            <a:off x="3221181" y="337560"/>
            <a:ext cx="55626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600" b="1" dirty="0">
                <a:solidFill>
                  <a:srgbClr val="FFC000"/>
                </a:solidFill>
                <a:latin typeface="Calibri"/>
                <a:ea typeface="Calibri"/>
                <a:cs typeface="Calibri"/>
                <a:sym typeface="Calibri"/>
              </a:rPr>
              <a:t>Similar Insects</a:t>
            </a:r>
            <a:endParaRPr sz="6600" b="1" dirty="0">
              <a:solidFill>
                <a:srgbClr val="FFC000"/>
              </a:solidFill>
            </a:endParaRPr>
          </a:p>
        </p:txBody>
      </p:sp>
      <p:pic>
        <p:nvPicPr>
          <p:cNvPr id="7" name="Content Placeholder 3">
            <a:extLst>
              <a:ext uri="{FF2B5EF4-FFF2-40B4-BE49-F238E27FC236}">
                <a16:creationId xmlns:a16="http://schemas.microsoft.com/office/drawing/2014/main" id="{5F0CA992-3180-49D0-BDEA-9AB7A70739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1038" y="2067387"/>
            <a:ext cx="2946400" cy="3314701"/>
          </a:xfrm>
          <a:prstGeom prst="rect">
            <a:avLst/>
          </a:prstGeom>
        </p:spPr>
      </p:pic>
      <p:sp>
        <p:nvSpPr>
          <p:cNvPr id="8" name="Google Shape;120;p18">
            <a:extLst>
              <a:ext uri="{FF2B5EF4-FFF2-40B4-BE49-F238E27FC236}">
                <a16:creationId xmlns:a16="http://schemas.microsoft.com/office/drawing/2014/main" id="{B7C9CD7B-967A-4721-BCA9-3A0EEA615BB0}"/>
              </a:ext>
            </a:extLst>
          </p:cNvPr>
          <p:cNvSpPr txBox="1"/>
          <p:nvPr/>
        </p:nvSpPr>
        <p:spPr>
          <a:xfrm>
            <a:off x="4880757" y="1771649"/>
            <a:ext cx="5217474" cy="3906176"/>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R="0" lvl="1" algn="l" rtl="0">
              <a:spcBef>
                <a:spcPts val="0"/>
              </a:spcBef>
              <a:spcAft>
                <a:spcPts val="0"/>
              </a:spcAft>
              <a:buClr>
                <a:schemeClr val="accent4"/>
              </a:buClr>
              <a:buSzPts val="4400"/>
            </a:pPr>
            <a:r>
              <a:rPr lang="en-GB" sz="3200" b="1" dirty="0">
                <a:solidFill>
                  <a:schemeClr val="bg2">
                    <a:lumMod val="50000"/>
                  </a:schemeClr>
                </a:solidFill>
                <a:latin typeface="Calibri"/>
                <a:ea typeface="Calibri"/>
                <a:cs typeface="Calibri"/>
                <a:sym typeface="Calibri"/>
              </a:rPr>
              <a:t>Native European Hornet</a:t>
            </a:r>
          </a:p>
          <a:p>
            <a:pPr marR="0" lvl="1" algn="l" rtl="0">
              <a:spcBef>
                <a:spcPts val="0"/>
              </a:spcBef>
              <a:spcAft>
                <a:spcPts val="0"/>
              </a:spcAft>
              <a:buClr>
                <a:schemeClr val="accent4"/>
              </a:buClr>
              <a:buSzPts val="4400"/>
            </a:pPr>
            <a:endParaRPr lang="en-GB" sz="1600" dirty="0">
              <a:solidFill>
                <a:schemeClr val="bg2">
                  <a:lumMod val="50000"/>
                </a:schemeClr>
              </a:solidFill>
              <a:latin typeface="Calibri"/>
              <a:ea typeface="Calibri"/>
              <a:cs typeface="Calibri"/>
              <a:sym typeface="Calibri"/>
            </a:endParaRP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b="0" i="0" u="none" strike="noStrike" cap="none" dirty="0">
                <a:solidFill>
                  <a:schemeClr val="bg2">
                    <a:lumMod val="50000"/>
                  </a:schemeClr>
                </a:solidFill>
                <a:latin typeface="Calibri"/>
                <a:ea typeface="Calibri"/>
                <a:cs typeface="Calibri"/>
                <a:sym typeface="Calibri"/>
              </a:rPr>
              <a:t>Larger in size</a:t>
            </a: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b="0" i="0" u="none" strike="noStrike" cap="none" dirty="0">
                <a:solidFill>
                  <a:schemeClr val="bg2">
                    <a:lumMod val="50000"/>
                  </a:schemeClr>
                </a:solidFill>
                <a:latin typeface="Calibri"/>
                <a:ea typeface="Calibri"/>
                <a:cs typeface="Calibri"/>
                <a:sym typeface="Calibri"/>
              </a:rPr>
              <a:t>Yellow &amp; brown</a:t>
            </a: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Brown legs</a:t>
            </a:r>
          </a:p>
          <a:p>
            <a:pPr marL="914400" marR="0" lvl="1" indent="-457200" algn="l" rtl="0">
              <a:spcBef>
                <a:spcPts val="0"/>
              </a:spcBef>
              <a:spcAft>
                <a:spcPts val="0"/>
              </a:spcAft>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Y</a:t>
            </a:r>
            <a:r>
              <a:rPr lang="en-GB" sz="3200" b="0" i="0" u="none" strike="noStrike" cap="none" dirty="0">
                <a:solidFill>
                  <a:schemeClr val="bg2">
                    <a:lumMod val="50000"/>
                  </a:schemeClr>
                </a:solidFill>
                <a:latin typeface="Calibri"/>
                <a:ea typeface="Calibri"/>
                <a:cs typeface="Calibri"/>
                <a:sym typeface="Calibri"/>
              </a:rPr>
              <a:t>ellow h</a:t>
            </a:r>
            <a:r>
              <a:rPr lang="en-GB" sz="3200" dirty="0">
                <a:solidFill>
                  <a:schemeClr val="bg2">
                    <a:lumMod val="50000"/>
                  </a:schemeClr>
                </a:solidFill>
                <a:latin typeface="Calibri"/>
                <a:ea typeface="Calibri"/>
                <a:cs typeface="Calibri"/>
                <a:sym typeface="Calibri"/>
              </a:rPr>
              <a:t>eadband</a:t>
            </a:r>
            <a:endParaRPr lang="en-GB" sz="3200" b="0" i="0" u="none" strike="noStrike" cap="none" dirty="0">
              <a:solidFill>
                <a:schemeClr val="bg2">
                  <a:lumMod val="50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sz="4400" b="0" i="0" u="none" strike="noStrike" cap="none" dirty="0">
              <a:solidFill>
                <a:schemeClr val="accent1">
                  <a:lumMod val="7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C69B385-F55E-3BD1-B576-EA278882729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8450" y="337560"/>
            <a:ext cx="1466850" cy="14668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p:nvPr/>
        </p:nvSpPr>
        <p:spPr>
          <a:xfrm>
            <a:off x="3221181" y="337560"/>
            <a:ext cx="55626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6600" b="1" dirty="0">
                <a:solidFill>
                  <a:srgbClr val="FFC000"/>
                </a:solidFill>
                <a:latin typeface="Calibri"/>
                <a:ea typeface="Calibri"/>
                <a:cs typeface="Calibri"/>
                <a:sym typeface="Calibri"/>
              </a:rPr>
              <a:t>Similar Insects</a:t>
            </a:r>
            <a:endParaRPr sz="6600" b="1" dirty="0">
              <a:solidFill>
                <a:srgbClr val="FFC000"/>
              </a:solidFill>
            </a:endParaRPr>
          </a:p>
        </p:txBody>
      </p:sp>
      <p:sp>
        <p:nvSpPr>
          <p:cNvPr id="8" name="Google Shape;120;p18">
            <a:extLst>
              <a:ext uri="{FF2B5EF4-FFF2-40B4-BE49-F238E27FC236}">
                <a16:creationId xmlns:a16="http://schemas.microsoft.com/office/drawing/2014/main" id="{B7C9CD7B-967A-4721-BCA9-3A0EEA615BB0}"/>
              </a:ext>
            </a:extLst>
          </p:cNvPr>
          <p:cNvSpPr txBox="1"/>
          <p:nvPr/>
        </p:nvSpPr>
        <p:spPr>
          <a:xfrm>
            <a:off x="2156072" y="4238290"/>
            <a:ext cx="2752437" cy="923330"/>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R="0" lvl="1" algn="l" rtl="0">
              <a:spcBef>
                <a:spcPts val="0"/>
              </a:spcBef>
              <a:spcAft>
                <a:spcPts val="0"/>
              </a:spcAft>
              <a:buClr>
                <a:schemeClr val="accent4"/>
              </a:buClr>
              <a:buSzPts val="4400"/>
            </a:pPr>
            <a:r>
              <a:rPr lang="en-GB" sz="2000" b="1" dirty="0">
                <a:solidFill>
                  <a:schemeClr val="bg2">
                    <a:lumMod val="50000"/>
                  </a:schemeClr>
                </a:solidFill>
                <a:latin typeface="Calibri"/>
                <a:ea typeface="Calibri"/>
                <a:cs typeface="Calibri"/>
                <a:sym typeface="Calibri"/>
              </a:rPr>
              <a:t>Giant Wood Wasp</a:t>
            </a:r>
            <a:endParaRPr lang="en-GB" sz="2000" b="0" i="0" u="none" strike="noStrike" cap="none" dirty="0">
              <a:solidFill>
                <a:schemeClr val="bg2">
                  <a:lumMod val="50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sz="4400" b="0" i="0" u="none" strike="noStrike" cap="none" dirty="0">
              <a:solidFill>
                <a:schemeClr val="accent1">
                  <a:lumMod val="75000"/>
                </a:schemeClr>
              </a:solidFill>
              <a:latin typeface="Calibri"/>
              <a:ea typeface="Calibri"/>
              <a:cs typeface="Calibri"/>
              <a:sym typeface="Calibri"/>
            </a:endParaRPr>
          </a:p>
        </p:txBody>
      </p:sp>
      <p:pic>
        <p:nvPicPr>
          <p:cNvPr id="1026" name="Picture 2" descr="https://www.bbka.org.uk/GetImage.aspx?IDMF=72973847-b2aa-49a8-941d-d39c40fe95fe&amp;w=512&amp;h=384&amp;src=mc">
            <a:extLst>
              <a:ext uri="{FF2B5EF4-FFF2-40B4-BE49-F238E27FC236}">
                <a16:creationId xmlns:a16="http://schemas.microsoft.com/office/drawing/2014/main" id="{817D03F4-FD85-418C-BEAF-55112D81F0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5654" y="1900866"/>
            <a:ext cx="3440075" cy="2580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bka.org.uk/GetImage.aspx?IDMF=784ee574-7436-4a2c-8b0d-eb8862c75199&amp;w=892&amp;h=671&amp;src=mc">
            <a:extLst>
              <a:ext uri="{FF2B5EF4-FFF2-40B4-BE49-F238E27FC236}">
                <a16:creationId xmlns:a16="http://schemas.microsoft.com/office/drawing/2014/main" id="{6D7139C4-35F9-4961-B24A-7F0E594C446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3743" y="1893153"/>
            <a:ext cx="3440075" cy="258776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20;p18">
            <a:extLst>
              <a:ext uri="{FF2B5EF4-FFF2-40B4-BE49-F238E27FC236}">
                <a16:creationId xmlns:a16="http://schemas.microsoft.com/office/drawing/2014/main" id="{6A43F2DA-1E15-47CE-9EE6-30E397E230DF}"/>
              </a:ext>
            </a:extLst>
          </p:cNvPr>
          <p:cNvSpPr txBox="1"/>
          <p:nvPr/>
        </p:nvSpPr>
        <p:spPr>
          <a:xfrm>
            <a:off x="8046205" y="4237360"/>
            <a:ext cx="2752437" cy="923330"/>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R="0" lvl="1" algn="l" rtl="0">
              <a:spcBef>
                <a:spcPts val="0"/>
              </a:spcBef>
              <a:spcAft>
                <a:spcPts val="0"/>
              </a:spcAft>
              <a:buClr>
                <a:schemeClr val="accent4"/>
              </a:buClr>
              <a:buSzPts val="4400"/>
            </a:pPr>
            <a:r>
              <a:rPr lang="en-GB" sz="2000" b="1" dirty="0">
                <a:solidFill>
                  <a:schemeClr val="bg2">
                    <a:lumMod val="50000"/>
                  </a:schemeClr>
                </a:solidFill>
                <a:latin typeface="Calibri"/>
                <a:ea typeface="Calibri"/>
                <a:cs typeface="Calibri"/>
                <a:sym typeface="Calibri"/>
              </a:rPr>
              <a:t>Wasp</a:t>
            </a:r>
            <a:endParaRPr lang="en-GB" sz="2000" b="0" i="0" u="none" strike="noStrike" cap="none" dirty="0">
              <a:solidFill>
                <a:schemeClr val="bg2">
                  <a:lumMod val="50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lang="en-GB" sz="4000" dirty="0">
              <a:solidFill>
                <a:schemeClr val="accent1">
                  <a:lumMod val="75000"/>
                </a:schemeClr>
              </a:solidFill>
              <a:latin typeface="Calibri"/>
              <a:ea typeface="Calibri"/>
              <a:cs typeface="Calibri"/>
              <a:sym typeface="Calibri"/>
            </a:endParaRPr>
          </a:p>
          <a:p>
            <a:pPr marL="1143000" marR="0" lvl="1" indent="-685800" algn="l" rtl="0">
              <a:spcBef>
                <a:spcPts val="0"/>
              </a:spcBef>
              <a:spcAft>
                <a:spcPts val="0"/>
              </a:spcAft>
              <a:buClr>
                <a:schemeClr val="accent4"/>
              </a:buClr>
              <a:buSzPts val="4400"/>
              <a:buFont typeface="Arial"/>
              <a:buChar char="•"/>
            </a:pPr>
            <a:endParaRPr sz="4400" b="0" i="0" u="none" strike="noStrike" cap="none" dirty="0">
              <a:solidFill>
                <a:schemeClr val="accent1">
                  <a:lumMod val="7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C289908-34FF-B8BF-CD1F-D7E807D628B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6550" y="337560"/>
            <a:ext cx="1466850" cy="1466850"/>
          </a:xfrm>
          <a:prstGeom prst="rect">
            <a:avLst/>
          </a:prstGeom>
        </p:spPr>
      </p:pic>
    </p:spTree>
    <p:extLst>
      <p:ext uri="{BB962C8B-B14F-4D97-AF65-F5344CB8AC3E}">
        <p14:creationId xmlns:p14="http://schemas.microsoft.com/office/powerpoint/2010/main" val="232495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458734" y="2810216"/>
            <a:ext cx="10765658" cy="1780638"/>
          </a:xfrm>
          <a:prstGeom prst="rect">
            <a:avLst/>
          </a:prstGeom>
          <a:noFill/>
          <a:ln>
            <a:noFill/>
          </a:ln>
        </p:spPr>
        <p:txBody>
          <a:bodyPr spcFirstLastPara="1" wrap="square" lIns="91425" tIns="45700" rIns="91425" bIns="45700" anchor="t" anchorCtr="0">
            <a:noAutofit/>
          </a:bodyPr>
          <a:lstStyle/>
          <a:p>
            <a:pPr marL="685800" marR="0" lvl="0" indent="-381000" algn="ctr"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dirty="0">
                <a:solidFill>
                  <a:schemeClr val="bg2">
                    <a:lumMod val="50000"/>
                  </a:schemeClr>
                </a:solidFill>
                <a:latin typeface="Calibri"/>
                <a:ea typeface="Calibri"/>
                <a:cs typeface="Calibri"/>
                <a:sym typeface="Calibri"/>
              </a:rPr>
              <a:t>Yellow-legged Asian hornets can be extremely aggressive if they feel they are being threatened.  </a:t>
            </a:r>
            <a:r>
              <a:rPr lang="en-GB" sz="3200" b="0" i="0" u="none" strike="noStrike" cap="none" dirty="0">
                <a:solidFill>
                  <a:schemeClr val="bg2">
                    <a:lumMod val="50000"/>
                  </a:schemeClr>
                </a:solidFill>
                <a:latin typeface="Calibri"/>
                <a:ea typeface="Calibri"/>
                <a:cs typeface="Calibri"/>
                <a:sym typeface="Calibri"/>
              </a:rPr>
              <a:t>Stings are painful and can </a:t>
            </a:r>
            <a:r>
              <a:rPr lang="en-GB" sz="3200" dirty="0">
                <a:solidFill>
                  <a:schemeClr val="bg2">
                    <a:lumMod val="50000"/>
                  </a:schemeClr>
                </a:solidFill>
                <a:latin typeface="Calibri"/>
                <a:ea typeface="Calibri"/>
                <a:cs typeface="Calibri"/>
                <a:sym typeface="Calibri"/>
              </a:rPr>
              <a:t>cause an allergic reaction in some people.</a:t>
            </a:r>
            <a:endParaRPr sz="4400" b="0" i="0" u="none" strike="noStrike" cap="none" dirty="0">
              <a:solidFill>
                <a:schemeClr val="accent1">
                  <a:lumMod val="75000"/>
                </a:schemeClr>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679C8B4-ACBE-47DA-8D17-B4CE8A4C39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4842" y="457088"/>
            <a:ext cx="2993441" cy="1994847"/>
          </a:xfrm>
          <a:prstGeom prst="rect">
            <a:avLst/>
          </a:prstGeom>
        </p:spPr>
      </p:pic>
      <p:sp>
        <p:nvSpPr>
          <p:cNvPr id="13" name="Google Shape;94;p14">
            <a:extLst>
              <a:ext uri="{FF2B5EF4-FFF2-40B4-BE49-F238E27FC236}">
                <a16:creationId xmlns:a16="http://schemas.microsoft.com/office/drawing/2014/main" id="{403C3511-78C5-481F-A67E-E2F39D1AC6C8}"/>
              </a:ext>
            </a:extLst>
          </p:cNvPr>
          <p:cNvSpPr txBox="1"/>
          <p:nvPr/>
        </p:nvSpPr>
        <p:spPr>
          <a:xfrm>
            <a:off x="4192388" y="2529925"/>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Didier Aires on Pixabay </a:t>
            </a:r>
            <a:endParaRPr sz="1000" b="1" dirty="0">
              <a:solidFill>
                <a:schemeClr val="bg2">
                  <a:lumMod val="50000"/>
                </a:schemeClr>
              </a:solidFill>
            </a:endParaRPr>
          </a:p>
        </p:txBody>
      </p:sp>
      <p:sp>
        <p:nvSpPr>
          <p:cNvPr id="15" name="Google Shape;120;p18">
            <a:extLst>
              <a:ext uri="{FF2B5EF4-FFF2-40B4-BE49-F238E27FC236}">
                <a16:creationId xmlns:a16="http://schemas.microsoft.com/office/drawing/2014/main" id="{6A45F961-0147-4C9C-8F3E-AFAA090B6F77}"/>
              </a:ext>
            </a:extLst>
          </p:cNvPr>
          <p:cNvSpPr txBox="1"/>
          <p:nvPr/>
        </p:nvSpPr>
        <p:spPr>
          <a:xfrm>
            <a:off x="269109" y="4330418"/>
            <a:ext cx="10765658" cy="972168"/>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FF0000"/>
                </a:solidFill>
                <a:latin typeface="Calibri"/>
                <a:ea typeface="Calibri"/>
                <a:cs typeface="Calibri"/>
                <a:sym typeface="Calibri"/>
              </a:rPr>
              <a:t>Do not approach or disturb a nest.  </a:t>
            </a:r>
            <a:br>
              <a:rPr lang="en-GB" sz="3200" b="1" dirty="0">
                <a:solidFill>
                  <a:srgbClr val="FF0000"/>
                </a:solidFill>
                <a:latin typeface="Calibri"/>
                <a:ea typeface="Calibri"/>
                <a:cs typeface="Calibri"/>
                <a:sym typeface="Calibri"/>
              </a:rPr>
            </a:br>
            <a:endParaRPr lang="en-GB" sz="3200" b="1"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49117CC-FFCC-98B8-304D-C7C2FBBAB0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9109" y="252350"/>
            <a:ext cx="1466850" cy="1466850"/>
          </a:xfrm>
          <a:prstGeom prst="rect">
            <a:avLst/>
          </a:prstGeom>
        </p:spPr>
      </p:pic>
    </p:spTree>
    <p:extLst>
      <p:ext uri="{BB962C8B-B14F-4D97-AF65-F5344CB8AC3E}">
        <p14:creationId xmlns:p14="http://schemas.microsoft.com/office/powerpoint/2010/main" val="3525409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5"/>
          <p:cNvSpPr txBox="1"/>
          <p:nvPr/>
        </p:nvSpPr>
        <p:spPr>
          <a:xfrm>
            <a:off x="1908640" y="625909"/>
            <a:ext cx="8679519" cy="2447606"/>
          </a:xfrm>
          <a:prstGeom prst="rect">
            <a:avLst/>
          </a:prstGeom>
          <a:noFill/>
          <a:ln>
            <a:noFill/>
          </a:ln>
        </p:spPr>
        <p:txBody>
          <a:bodyPr spcFirstLastPara="1" wrap="square" lIns="91425" tIns="45700" rIns="91425" bIns="45700" anchor="t" anchorCtr="0">
            <a:noAutofit/>
          </a:bodyPr>
          <a:lstStyle/>
          <a:p>
            <a:pPr marR="0" lvl="0" algn="ctr" rtl="0">
              <a:spcBef>
                <a:spcPts val="0"/>
              </a:spcBef>
              <a:spcAft>
                <a:spcPts val="0"/>
              </a:spcAft>
              <a:buClr>
                <a:schemeClr val="accent4"/>
              </a:buClr>
              <a:buSzPts val="4800"/>
            </a:pPr>
            <a:r>
              <a:rPr lang="en-GB" sz="4000" dirty="0">
                <a:solidFill>
                  <a:schemeClr val="tx1">
                    <a:lumMod val="50000"/>
                    <a:lumOff val="50000"/>
                  </a:schemeClr>
                </a:solidFill>
                <a:latin typeface="Calibri"/>
                <a:ea typeface="Calibri"/>
                <a:cs typeface="Calibri"/>
                <a:sym typeface="Calibri"/>
              </a:rPr>
              <a:t>The Yellow-legged Asian Hornet is a non-native invasive species that preys on a wide range of pollinators including honey bees.</a:t>
            </a:r>
          </a:p>
          <a:p>
            <a:pPr marL="685800" marR="0" lvl="0" indent="-685800" algn="l" rtl="0">
              <a:spcBef>
                <a:spcPts val="0"/>
              </a:spcBef>
              <a:spcAft>
                <a:spcPts val="0"/>
              </a:spcAft>
              <a:buClr>
                <a:schemeClr val="accent4"/>
              </a:buClr>
              <a:buSzPts val="4800"/>
              <a:buFont typeface="Arial"/>
              <a:buChar char="•"/>
            </a:pPr>
            <a:endParaRPr sz="4800" dirty="0">
              <a:solidFill>
                <a:schemeClr val="tx1">
                  <a:lumMod val="50000"/>
                  <a:lumOff val="50000"/>
                </a:schemeClr>
              </a:solidFill>
            </a:endParaRPr>
          </a:p>
          <a:p>
            <a:pPr marL="0" marR="0" lvl="0" indent="0" algn="l" rtl="0">
              <a:spcBef>
                <a:spcPts val="0"/>
              </a:spcBef>
              <a:spcAft>
                <a:spcPts val="0"/>
              </a:spcAft>
              <a:buNone/>
            </a:pPr>
            <a:endParaRPr sz="4800" dirty="0">
              <a:solidFill>
                <a:schemeClr val="accent4"/>
              </a:solidFill>
              <a:latin typeface="Calibri"/>
              <a:ea typeface="Calibri"/>
              <a:cs typeface="Calibri"/>
              <a:sym typeface="Calibri"/>
            </a:endParaRPr>
          </a:p>
        </p:txBody>
      </p:sp>
      <p:pic>
        <p:nvPicPr>
          <p:cNvPr id="2052" name="Picture 4" descr="https://www.bbka.org.uk/GetImage.aspx?IDMF=65a44283-43df-40bc-8a16-e384e18f46c6&amp;w=691&amp;h=415&amp;src=mc">
            <a:extLst>
              <a:ext uri="{FF2B5EF4-FFF2-40B4-BE49-F238E27FC236}">
                <a16:creationId xmlns:a16="http://schemas.microsoft.com/office/drawing/2014/main" id="{79846F3D-ABD8-441C-8F10-5796F4C0C3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8770" y="3186114"/>
            <a:ext cx="4075409" cy="244760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4;p14">
            <a:extLst>
              <a:ext uri="{FF2B5EF4-FFF2-40B4-BE49-F238E27FC236}">
                <a16:creationId xmlns:a16="http://schemas.microsoft.com/office/drawing/2014/main" id="{B4AD2239-16F2-42B8-956F-66CF7F9D7319}"/>
              </a:ext>
            </a:extLst>
          </p:cNvPr>
          <p:cNvSpPr txBox="1"/>
          <p:nvPr/>
        </p:nvSpPr>
        <p:spPr>
          <a:xfrm>
            <a:off x="4237604" y="5633719"/>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Bob Hogge</a:t>
            </a:r>
            <a:endParaRPr sz="1000" b="1" dirty="0">
              <a:solidFill>
                <a:schemeClr val="bg2">
                  <a:lumMod val="50000"/>
                </a:schemeClr>
              </a:solidFill>
            </a:endParaRPr>
          </a:p>
        </p:txBody>
      </p:sp>
      <p:pic>
        <p:nvPicPr>
          <p:cNvPr id="2" name="Picture 1">
            <a:extLst>
              <a:ext uri="{FF2B5EF4-FFF2-40B4-BE49-F238E27FC236}">
                <a16:creationId xmlns:a16="http://schemas.microsoft.com/office/drawing/2014/main" id="{66F74A44-7FB5-DE78-7B8E-47306763E68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1150" y="379349"/>
            <a:ext cx="1466850" cy="14668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8" name="Picture 7">
            <a:extLst>
              <a:ext uri="{FF2B5EF4-FFF2-40B4-BE49-F238E27FC236}">
                <a16:creationId xmlns:a16="http://schemas.microsoft.com/office/drawing/2014/main" id="{ABAA3C82-2EFC-44FE-B0E3-14B6F48A9007}"/>
              </a:ext>
            </a:extLst>
          </p:cNvPr>
          <p:cNvPicPr>
            <a:picLocks noChangeAspect="1"/>
          </p:cNvPicPr>
          <p:nvPr/>
        </p:nvPicPr>
        <p:blipFill>
          <a:blip r:embed="rId3"/>
          <a:stretch>
            <a:fillRect/>
          </a:stretch>
        </p:blipFill>
        <p:spPr>
          <a:xfrm>
            <a:off x="5313878" y="2516972"/>
            <a:ext cx="6307755" cy="3551256"/>
          </a:xfrm>
          <a:prstGeom prst="rect">
            <a:avLst/>
          </a:prstGeom>
        </p:spPr>
      </p:pic>
      <p:pic>
        <p:nvPicPr>
          <p:cNvPr id="3" name="Picture 2" descr="A close-up of a bee&#10;&#10;AI-generated content may be incorrect.">
            <a:extLst>
              <a:ext uri="{FF2B5EF4-FFF2-40B4-BE49-F238E27FC236}">
                <a16:creationId xmlns:a16="http://schemas.microsoft.com/office/drawing/2014/main" id="{741DC368-36CE-0303-BCA9-F2F6FB392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2382" y="1854200"/>
            <a:ext cx="2454773" cy="4214028"/>
          </a:xfrm>
          <a:prstGeom prst="rect">
            <a:avLst/>
          </a:prstGeom>
        </p:spPr>
      </p:pic>
      <p:pic>
        <p:nvPicPr>
          <p:cNvPr id="2" name="Picture 1">
            <a:extLst>
              <a:ext uri="{FF2B5EF4-FFF2-40B4-BE49-F238E27FC236}">
                <a16:creationId xmlns:a16="http://schemas.microsoft.com/office/drawing/2014/main" id="{CCC3EA5F-80BF-EABE-C405-CFF92F6432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09550" y="252350"/>
            <a:ext cx="1466850" cy="1466850"/>
          </a:xfrm>
          <a:prstGeom prst="rect">
            <a:avLst/>
          </a:prstGeom>
        </p:spPr>
      </p:pic>
      <p:sp>
        <p:nvSpPr>
          <p:cNvPr id="6" name="Google Shape;120;p18">
            <a:extLst>
              <a:ext uri="{FF2B5EF4-FFF2-40B4-BE49-F238E27FC236}">
                <a16:creationId xmlns:a16="http://schemas.microsoft.com/office/drawing/2014/main" id="{9E89E437-43DF-8C7A-7AC2-4E8F83309D1B}"/>
              </a:ext>
            </a:extLst>
          </p:cNvPr>
          <p:cNvSpPr txBox="1"/>
          <p:nvPr/>
        </p:nvSpPr>
        <p:spPr>
          <a:xfrm>
            <a:off x="2374875" y="537881"/>
            <a:ext cx="8915399" cy="937539"/>
          </a:xfrm>
          <a:prstGeom prst="rect">
            <a:avLst/>
          </a:prstGeom>
          <a:noFill/>
          <a:ln>
            <a:noFill/>
          </a:ln>
        </p:spPr>
        <p:txBody>
          <a:bodyPr spcFirstLastPara="1" wrap="square" lIns="91425" tIns="45700" rIns="91425" bIns="45700" anchor="t" anchorCtr="0">
            <a:noAutofit/>
          </a:bodyPr>
          <a:lstStyle/>
          <a:p>
            <a:pPr marR="0" lvl="1" algn="l" rtl="0">
              <a:spcBef>
                <a:spcPts val="0"/>
              </a:spcBef>
              <a:spcAft>
                <a:spcPts val="0"/>
              </a:spcAft>
              <a:buClr>
                <a:schemeClr val="accent4"/>
              </a:buClr>
              <a:buSzPts val="4400"/>
            </a:pPr>
            <a:r>
              <a:rPr lang="en-GB" sz="6000" b="1" dirty="0">
                <a:solidFill>
                  <a:srgbClr val="FFC000"/>
                </a:solidFill>
                <a:latin typeface="Calibri"/>
                <a:ea typeface="Calibri"/>
                <a:cs typeface="Calibri"/>
                <a:sym typeface="Calibri"/>
              </a:rPr>
              <a:t>How to Report Sightings</a:t>
            </a:r>
          </a:p>
          <a:p>
            <a:pPr marL="1143000" marR="0" lvl="1" indent="-685800" algn="l" rtl="0">
              <a:spcBef>
                <a:spcPts val="0"/>
              </a:spcBef>
              <a:spcAft>
                <a:spcPts val="0"/>
              </a:spcAft>
              <a:buClr>
                <a:schemeClr val="accent4"/>
              </a:buClr>
              <a:buSzPts val="4400"/>
              <a:buFont typeface="Arial"/>
              <a:buChar char="•"/>
            </a:pPr>
            <a:endParaRPr sz="4400" b="1" i="0" u="none" strike="noStrike" cap="none" dirty="0">
              <a:solidFill>
                <a:srgbClr val="FFC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B0FB235D-F7F9-E7FA-5967-A7820714249B}"/>
            </a:ext>
          </a:extLst>
        </p:cNvPr>
        <p:cNvGrpSpPr/>
        <p:nvPr/>
      </p:nvGrpSpPr>
      <p:grpSpPr>
        <a:xfrm>
          <a:off x="0" y="0"/>
          <a:ext cx="0" cy="0"/>
          <a:chOff x="0" y="0"/>
          <a:chExt cx="0" cy="0"/>
        </a:xfrm>
      </p:grpSpPr>
      <p:sp>
        <p:nvSpPr>
          <p:cNvPr id="11" name="Google Shape;120;p18">
            <a:extLst>
              <a:ext uri="{FF2B5EF4-FFF2-40B4-BE49-F238E27FC236}">
                <a16:creationId xmlns:a16="http://schemas.microsoft.com/office/drawing/2014/main" id="{01197265-F3BD-DEE9-DD39-B81217D130C5}"/>
              </a:ext>
            </a:extLst>
          </p:cNvPr>
          <p:cNvSpPr txBox="1"/>
          <p:nvPr/>
        </p:nvSpPr>
        <p:spPr>
          <a:xfrm>
            <a:off x="1206883" y="2719395"/>
            <a:ext cx="9956800" cy="2419406"/>
          </a:xfrm>
          <a:prstGeom prst="rect">
            <a:avLst/>
          </a:prstGeom>
          <a:noFill/>
          <a:ln>
            <a:noFill/>
          </a:ln>
        </p:spPr>
        <p:txBody>
          <a:bodyPr spcFirstLastPara="1" wrap="square" lIns="91425" tIns="45700" rIns="91425" bIns="45700" anchor="t" anchorCtr="0">
            <a:noAutofit/>
          </a:bodyPr>
          <a:lstStyle/>
          <a:p>
            <a:pPr marL="685800" marR="0" lvl="0" indent="-381000" algn="ctr"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Courier New" panose="02070309020205020404" pitchFamily="49" charset="0"/>
              <a:buChar char="o"/>
            </a:pPr>
            <a:r>
              <a:rPr lang="en-GB" sz="3200" b="0" i="0" u="none" strike="noStrike" cap="none" dirty="0">
                <a:solidFill>
                  <a:schemeClr val="bg2">
                    <a:lumMod val="50000"/>
                  </a:schemeClr>
                </a:solidFill>
                <a:latin typeface="Calibri"/>
                <a:ea typeface="Calibri"/>
                <a:cs typeface="Calibri"/>
                <a:sym typeface="Calibri"/>
              </a:rPr>
              <a:t>Education - ID and Reporting (BBKA &amp; Action Teams)</a:t>
            </a:r>
          </a:p>
          <a:p>
            <a:pPr marL="914400" lvl="1" indent="-457200">
              <a:buClr>
                <a:schemeClr val="accent4"/>
              </a:buClr>
              <a:buSzPts val="4400"/>
              <a:buFont typeface="Courier New" panose="02070309020205020404" pitchFamily="49" charset="0"/>
              <a:buChar char="o"/>
            </a:pPr>
            <a:r>
              <a:rPr lang="en-GB" sz="3200" dirty="0">
                <a:solidFill>
                  <a:schemeClr val="bg2">
                    <a:lumMod val="50000"/>
                  </a:schemeClr>
                </a:solidFill>
                <a:latin typeface="Calibri"/>
                <a:ea typeface="Calibri"/>
                <a:cs typeface="Calibri"/>
                <a:sym typeface="Calibri"/>
              </a:rPr>
              <a:t>Response to Reports – Credibility Triage NNSS CEH</a:t>
            </a:r>
          </a:p>
          <a:p>
            <a:pPr marL="914400" lvl="1" indent="-457200">
              <a:buClr>
                <a:schemeClr val="accent4"/>
              </a:buClr>
              <a:buSzPts val="4400"/>
              <a:buFont typeface="Courier New" panose="02070309020205020404" pitchFamily="49" charset="0"/>
              <a:buChar char="o"/>
            </a:pPr>
            <a:r>
              <a:rPr lang="en-GB" sz="3200" b="0" i="0" u="none" strike="noStrike" cap="none" dirty="0">
                <a:solidFill>
                  <a:schemeClr val="bg2">
                    <a:lumMod val="50000"/>
                  </a:schemeClr>
                </a:solidFill>
                <a:latin typeface="Calibri"/>
                <a:ea typeface="Calibri"/>
                <a:cs typeface="Calibri"/>
                <a:sym typeface="Calibri"/>
              </a:rPr>
              <a:t>Activation of NBU Track &amp; Trace Regional Inspectors</a:t>
            </a:r>
          </a:p>
          <a:p>
            <a:pPr marL="914400" lvl="1" indent="-457200">
              <a:buClr>
                <a:schemeClr val="accent4"/>
              </a:buClr>
              <a:buSzPts val="4400"/>
              <a:buFont typeface="Courier New" panose="02070309020205020404" pitchFamily="49" charset="0"/>
              <a:buChar char="o"/>
            </a:pPr>
            <a:r>
              <a:rPr lang="en-GB" sz="3200" dirty="0">
                <a:solidFill>
                  <a:schemeClr val="bg2">
                    <a:lumMod val="50000"/>
                  </a:schemeClr>
                </a:solidFill>
                <a:latin typeface="Calibri"/>
                <a:ea typeface="Calibri"/>
                <a:cs typeface="Calibri"/>
                <a:sym typeface="Calibri"/>
              </a:rPr>
              <a:t>Nest Removal and Testing for Source and Spread</a:t>
            </a:r>
            <a:r>
              <a:rPr lang="en-GB" sz="3200" b="0" i="0" u="none" strike="noStrike" cap="none" dirty="0">
                <a:solidFill>
                  <a:schemeClr val="bg2">
                    <a:lumMod val="50000"/>
                  </a:schemeClr>
                </a:solidFill>
                <a:latin typeface="Calibri"/>
                <a:ea typeface="Calibri"/>
                <a:cs typeface="Calibri"/>
                <a:sym typeface="Calibri"/>
              </a:rPr>
              <a:t> </a:t>
            </a:r>
            <a:endParaRPr sz="4400" b="0" i="0" u="none" strike="noStrike" cap="none" dirty="0">
              <a:solidFill>
                <a:schemeClr val="accent1">
                  <a:lumMod val="75000"/>
                </a:schemeClr>
              </a:solidFill>
              <a:latin typeface="Calibri"/>
              <a:ea typeface="Calibri"/>
              <a:cs typeface="Calibri"/>
              <a:sym typeface="Calibri"/>
            </a:endParaRPr>
          </a:p>
        </p:txBody>
      </p:sp>
      <p:sp>
        <p:nvSpPr>
          <p:cNvPr id="15" name="Google Shape;120;p18">
            <a:extLst>
              <a:ext uri="{FF2B5EF4-FFF2-40B4-BE49-F238E27FC236}">
                <a16:creationId xmlns:a16="http://schemas.microsoft.com/office/drawing/2014/main" id="{C87BD2BA-DE07-C7C2-8FC5-5B4BB39CF846}"/>
              </a:ext>
            </a:extLst>
          </p:cNvPr>
          <p:cNvSpPr txBox="1"/>
          <p:nvPr/>
        </p:nvSpPr>
        <p:spPr>
          <a:xfrm>
            <a:off x="2413383" y="701674"/>
            <a:ext cx="7365234" cy="1665785"/>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0000FF"/>
                </a:solidFill>
                <a:latin typeface="Calibri"/>
                <a:ea typeface="Calibri"/>
                <a:cs typeface="Calibri"/>
                <a:sym typeface="Calibri"/>
              </a:rPr>
              <a:t>Current state of Action in the UK</a:t>
            </a:r>
          </a:p>
          <a:p>
            <a:pPr lvl="1" algn="ctr">
              <a:buClr>
                <a:schemeClr val="accent4"/>
              </a:buClr>
              <a:buSzPts val="4400"/>
            </a:pPr>
            <a:r>
              <a:rPr lang="en-GB" sz="3200" b="1" dirty="0">
                <a:solidFill>
                  <a:srgbClr val="FF0000"/>
                </a:solidFill>
                <a:latin typeface="Calibri"/>
                <a:ea typeface="Calibri"/>
                <a:cs typeface="Calibri"/>
                <a:sym typeface="Calibri"/>
              </a:rPr>
              <a:t>Still a DEFRA Led Eradication Policy</a:t>
            </a:r>
            <a:br>
              <a:rPr lang="en-GB" sz="3200" b="1" dirty="0">
                <a:solidFill>
                  <a:srgbClr val="FF0000"/>
                </a:solidFill>
                <a:latin typeface="Calibri"/>
                <a:ea typeface="Calibri"/>
                <a:cs typeface="Calibri"/>
                <a:sym typeface="Calibri"/>
              </a:rPr>
            </a:br>
            <a:endParaRPr lang="en-GB" sz="3200" b="1"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4768398-1A53-622F-3729-F62994F2D6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3050" y="252350"/>
            <a:ext cx="1466850" cy="1466850"/>
          </a:xfrm>
          <a:prstGeom prst="rect">
            <a:avLst/>
          </a:prstGeom>
        </p:spPr>
      </p:pic>
    </p:spTree>
    <p:extLst>
      <p:ext uri="{BB962C8B-B14F-4D97-AF65-F5344CB8AC3E}">
        <p14:creationId xmlns:p14="http://schemas.microsoft.com/office/powerpoint/2010/main" val="30426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p:nvPr/>
        </p:nvSpPr>
        <p:spPr>
          <a:xfrm>
            <a:off x="1593133" y="598191"/>
            <a:ext cx="9596283" cy="9167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dirty="0">
                <a:solidFill>
                  <a:srgbClr val="FFC000"/>
                </a:solidFill>
                <a:latin typeface="Calibri"/>
                <a:ea typeface="Calibri"/>
                <a:cs typeface="Calibri"/>
                <a:sym typeface="Calibri"/>
              </a:rPr>
              <a:t>Help by Volunteering</a:t>
            </a:r>
            <a:endParaRPr b="1" dirty="0">
              <a:solidFill>
                <a:srgbClr val="FFC000"/>
              </a:solidFill>
            </a:endParaRPr>
          </a:p>
        </p:txBody>
      </p:sp>
      <p:sp>
        <p:nvSpPr>
          <p:cNvPr id="5" name="Google Shape;120;p18">
            <a:extLst>
              <a:ext uri="{FF2B5EF4-FFF2-40B4-BE49-F238E27FC236}">
                <a16:creationId xmlns:a16="http://schemas.microsoft.com/office/drawing/2014/main" id="{F7D79240-CFDA-4323-A8EF-68702682AB33}"/>
              </a:ext>
            </a:extLst>
          </p:cNvPr>
          <p:cNvSpPr txBox="1"/>
          <p:nvPr/>
        </p:nvSpPr>
        <p:spPr>
          <a:xfrm>
            <a:off x="942844" y="2336505"/>
            <a:ext cx="5994400" cy="2616789"/>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Monitor and / or Verifier</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Public Awareness / Education</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Cumbria Asian Hornet Team</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Supporting Roles (Admin)</a:t>
            </a:r>
          </a:p>
        </p:txBody>
      </p:sp>
      <p:pic>
        <p:nvPicPr>
          <p:cNvPr id="6" name="Picture 5">
            <a:extLst>
              <a:ext uri="{FF2B5EF4-FFF2-40B4-BE49-F238E27FC236}">
                <a16:creationId xmlns:a16="http://schemas.microsoft.com/office/drawing/2014/main" id="{6DD49E11-229E-2A7F-C096-4DE692749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399" y="1947648"/>
            <a:ext cx="3238327" cy="3394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yellow and black bee logo&#10;&#10;AI-generated content may be incorrect.">
            <a:extLst>
              <a:ext uri="{FF2B5EF4-FFF2-40B4-BE49-F238E27FC236}">
                <a16:creationId xmlns:a16="http://schemas.microsoft.com/office/drawing/2014/main" id="{6984D804-7CF0-5F51-8349-710766062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109" y="330425"/>
            <a:ext cx="1347470" cy="133244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4105BBB6-1BB8-09BB-7391-B78FDE307FA2}"/>
            </a:ext>
          </a:extLst>
        </p:cNvPr>
        <p:cNvGrpSpPr/>
        <p:nvPr/>
      </p:nvGrpSpPr>
      <p:grpSpPr>
        <a:xfrm>
          <a:off x="0" y="0"/>
          <a:ext cx="0" cy="0"/>
          <a:chOff x="0" y="0"/>
          <a:chExt cx="0" cy="0"/>
        </a:xfrm>
      </p:grpSpPr>
      <p:sp>
        <p:nvSpPr>
          <p:cNvPr id="15" name="Google Shape;120;p18">
            <a:extLst>
              <a:ext uri="{FF2B5EF4-FFF2-40B4-BE49-F238E27FC236}">
                <a16:creationId xmlns:a16="http://schemas.microsoft.com/office/drawing/2014/main" id="{B4D4934C-DDAE-F826-39C3-EC9A5A8FC125}"/>
              </a:ext>
            </a:extLst>
          </p:cNvPr>
          <p:cNvSpPr txBox="1"/>
          <p:nvPr/>
        </p:nvSpPr>
        <p:spPr>
          <a:xfrm>
            <a:off x="2260791" y="541834"/>
            <a:ext cx="7670417" cy="1381126"/>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0000FF"/>
                </a:solidFill>
                <a:latin typeface="Calibri"/>
                <a:ea typeface="Calibri"/>
                <a:cs typeface="Calibri"/>
                <a:sym typeface="Calibri"/>
              </a:rPr>
              <a:t>BBKA Tools and Volunteers</a:t>
            </a:r>
          </a:p>
          <a:p>
            <a:pPr lvl="1" algn="ctr">
              <a:buClr>
                <a:schemeClr val="accent4"/>
              </a:buClr>
              <a:buSzPts val="4400"/>
            </a:pPr>
            <a:r>
              <a:rPr lang="en-GB" sz="3200" b="1" dirty="0">
                <a:solidFill>
                  <a:srgbClr val="FF0000"/>
                </a:solidFill>
                <a:latin typeface="Calibri"/>
                <a:ea typeface="Calibri"/>
                <a:cs typeface="Calibri"/>
                <a:sym typeface="Calibri"/>
              </a:rPr>
              <a:t>Volunteers No Longer restricted to BBKA</a:t>
            </a:r>
            <a:br>
              <a:rPr lang="en-GB" sz="3200" b="1" dirty="0">
                <a:solidFill>
                  <a:srgbClr val="FF0000"/>
                </a:solidFill>
                <a:latin typeface="Calibri"/>
                <a:ea typeface="Calibri"/>
                <a:cs typeface="Calibri"/>
                <a:sym typeface="Calibri"/>
              </a:rPr>
            </a:br>
            <a:endParaRPr lang="en-GB" sz="3200" b="1" dirty="0">
              <a:solidFill>
                <a:srgbClr val="FF0000"/>
              </a:solidFill>
              <a:latin typeface="Calibri"/>
              <a:ea typeface="Calibri"/>
              <a:cs typeface="Calibri"/>
              <a:sym typeface="Calibri"/>
            </a:endParaRPr>
          </a:p>
        </p:txBody>
      </p:sp>
      <p:pic>
        <p:nvPicPr>
          <p:cNvPr id="3" name="Picture 2" descr="A yellow and black bee logo&#10;&#10;AI-generated content may be incorrect.">
            <a:extLst>
              <a:ext uri="{FF2B5EF4-FFF2-40B4-BE49-F238E27FC236}">
                <a16:creationId xmlns:a16="http://schemas.microsoft.com/office/drawing/2014/main" id="{F809B984-FA11-B284-598F-50C5211B3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109" y="330425"/>
            <a:ext cx="1347470" cy="1332442"/>
          </a:xfrm>
          <a:prstGeom prst="rect">
            <a:avLst/>
          </a:prstGeom>
        </p:spPr>
      </p:pic>
      <p:pic>
        <p:nvPicPr>
          <p:cNvPr id="7" name="Picture 6" descr="A map of different colored squares&#10;&#10;AI-generated content may be incorrect.">
            <a:extLst>
              <a:ext uri="{FF2B5EF4-FFF2-40B4-BE49-F238E27FC236}">
                <a16:creationId xmlns:a16="http://schemas.microsoft.com/office/drawing/2014/main" id="{5FC24E84-3803-2C67-A11A-8BB65876E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704" y="2276040"/>
            <a:ext cx="4964996" cy="2725447"/>
          </a:xfrm>
          <a:prstGeom prst="rect">
            <a:avLst/>
          </a:prstGeom>
        </p:spPr>
      </p:pic>
      <p:pic>
        <p:nvPicPr>
          <p:cNvPr id="9" name="Picture 8" descr="A map of the united states&#10;&#10;AI-generated content may be incorrect.">
            <a:extLst>
              <a:ext uri="{FF2B5EF4-FFF2-40B4-BE49-F238E27FC236}">
                <a16:creationId xmlns:a16="http://schemas.microsoft.com/office/drawing/2014/main" id="{CF629E33-C67E-16EC-2293-BF4594046A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8395" y="2243170"/>
            <a:ext cx="4676901" cy="2754381"/>
          </a:xfrm>
          <a:prstGeom prst="rect">
            <a:avLst/>
          </a:prstGeom>
        </p:spPr>
      </p:pic>
      <p:sp>
        <p:nvSpPr>
          <p:cNvPr id="10" name="TextBox 9">
            <a:extLst>
              <a:ext uri="{FF2B5EF4-FFF2-40B4-BE49-F238E27FC236}">
                <a16:creationId xmlns:a16="http://schemas.microsoft.com/office/drawing/2014/main" id="{8A685A05-E352-7E8F-3902-B7174D72ACB8}"/>
              </a:ext>
            </a:extLst>
          </p:cNvPr>
          <p:cNvSpPr txBox="1"/>
          <p:nvPr/>
        </p:nvSpPr>
        <p:spPr>
          <a:xfrm>
            <a:off x="1579300" y="5115101"/>
            <a:ext cx="9240718" cy="369332"/>
          </a:xfrm>
          <a:prstGeom prst="rect">
            <a:avLst/>
          </a:prstGeom>
          <a:noFill/>
        </p:spPr>
        <p:txBody>
          <a:bodyPr wrap="square" rtlCol="0">
            <a:spAutoFit/>
          </a:bodyPr>
          <a:lstStyle/>
          <a:p>
            <a:r>
              <a:rPr lang="en-GB" b="1" dirty="0"/>
              <a:t>BBKA’s er2  Monitoring System</a:t>
            </a:r>
            <a:r>
              <a:rPr lang="en-GB" dirty="0"/>
              <a:t>						</a:t>
            </a:r>
            <a:r>
              <a:rPr lang="en-GB" b="1" dirty="0"/>
              <a:t>AHA Catch System of Monitoring</a:t>
            </a:r>
          </a:p>
        </p:txBody>
      </p:sp>
    </p:spTree>
    <p:extLst>
      <p:ext uri="{BB962C8B-B14F-4D97-AF65-F5344CB8AC3E}">
        <p14:creationId xmlns:p14="http://schemas.microsoft.com/office/powerpoint/2010/main" val="3360400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292253" y="830257"/>
            <a:ext cx="2978644" cy="564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6404"/>
          <a:stretch/>
        </p:blipFill>
        <p:spPr>
          <a:xfrm>
            <a:off x="5586294" y="830257"/>
            <a:ext cx="4521834" cy="5643027"/>
          </a:xfrm>
        </p:spPr>
      </p:pic>
      <p:sp>
        <p:nvSpPr>
          <p:cNvPr id="2" name="TextBox 1">
            <a:extLst>
              <a:ext uri="{FF2B5EF4-FFF2-40B4-BE49-F238E27FC236}">
                <a16:creationId xmlns:a16="http://schemas.microsoft.com/office/drawing/2014/main" id="{AC132CB0-51CB-D52A-A9C9-69CF31022CE5}"/>
              </a:ext>
            </a:extLst>
          </p:cNvPr>
          <p:cNvSpPr txBox="1"/>
          <p:nvPr/>
        </p:nvSpPr>
        <p:spPr>
          <a:xfrm>
            <a:off x="2976279" y="223971"/>
            <a:ext cx="5862922" cy="707886"/>
          </a:xfrm>
          <a:prstGeom prst="rect">
            <a:avLst/>
          </a:prstGeom>
          <a:noFill/>
        </p:spPr>
        <p:txBody>
          <a:bodyPr wrap="square" rtlCol="0">
            <a:spAutoFit/>
          </a:bodyPr>
          <a:lstStyle/>
          <a:p>
            <a:r>
              <a:rPr lang="en-GB" sz="4000" dirty="0">
                <a:effectLst>
                  <a:outerShdw blurRad="38100" dist="38100" dir="2700000" algn="tl">
                    <a:srgbClr val="000000">
                      <a:alpha val="43137"/>
                    </a:srgbClr>
                  </a:outerShdw>
                </a:effectLst>
                <a:highlight>
                  <a:srgbClr val="FFFF00"/>
                </a:highlight>
              </a:rPr>
              <a:t>Spring Trapping of Queens</a:t>
            </a:r>
          </a:p>
        </p:txBody>
      </p:sp>
    </p:spTree>
    <p:extLst>
      <p:ext uri="{BB962C8B-B14F-4D97-AF65-F5344CB8AC3E}">
        <p14:creationId xmlns:p14="http://schemas.microsoft.com/office/powerpoint/2010/main" val="906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710A98-991D-86AD-5711-B94FC8334CB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604" t="28638" r="22439" b="28405"/>
          <a:stretch/>
        </p:blipFill>
        <p:spPr>
          <a:xfrm>
            <a:off x="1911350" y="290512"/>
            <a:ext cx="8369300" cy="6276975"/>
          </a:xfrm>
        </p:spPr>
      </p:pic>
    </p:spTree>
    <p:extLst>
      <p:ext uri="{BB962C8B-B14F-4D97-AF65-F5344CB8AC3E}">
        <p14:creationId xmlns:p14="http://schemas.microsoft.com/office/powerpoint/2010/main" val="391985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4D8F58-2E51-E4CB-B043-8650AD169222}"/>
              </a:ext>
            </a:extLst>
          </p:cNvPr>
          <p:cNvPicPr>
            <a:picLocks noChangeAspect="1"/>
          </p:cNvPicPr>
          <p:nvPr/>
        </p:nvPicPr>
        <p:blipFill>
          <a:blip r:embed="rId2"/>
          <a:stretch>
            <a:fillRect/>
          </a:stretch>
        </p:blipFill>
        <p:spPr>
          <a:xfrm>
            <a:off x="619573" y="355600"/>
            <a:ext cx="10952854" cy="6146800"/>
          </a:xfrm>
          <a:prstGeom prst="rect">
            <a:avLst/>
          </a:prstGeom>
        </p:spPr>
      </p:pic>
    </p:spTree>
    <p:extLst>
      <p:ext uri="{BB962C8B-B14F-4D97-AF65-F5344CB8AC3E}">
        <p14:creationId xmlns:p14="http://schemas.microsoft.com/office/powerpoint/2010/main" val="3718537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F0148-6DDB-DD66-46FD-A557C55618E9}"/>
              </a:ext>
            </a:extLst>
          </p:cNvPr>
          <p:cNvPicPr>
            <a:picLocks noChangeAspect="1"/>
          </p:cNvPicPr>
          <p:nvPr/>
        </p:nvPicPr>
        <p:blipFill>
          <a:blip r:embed="rId3"/>
          <a:stretch>
            <a:fillRect/>
          </a:stretch>
        </p:blipFill>
        <p:spPr>
          <a:xfrm>
            <a:off x="469900" y="411404"/>
            <a:ext cx="11214099" cy="6014755"/>
          </a:xfrm>
          <a:prstGeom prst="rect">
            <a:avLst/>
          </a:prstGeom>
        </p:spPr>
      </p:pic>
    </p:spTree>
    <p:extLst>
      <p:ext uri="{BB962C8B-B14F-4D97-AF65-F5344CB8AC3E}">
        <p14:creationId xmlns:p14="http://schemas.microsoft.com/office/powerpoint/2010/main" val="795438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50E7B-F7DB-1642-46FD-AB483A97DC2E}"/>
              </a:ext>
            </a:extLst>
          </p:cNvPr>
          <p:cNvPicPr>
            <a:picLocks noChangeAspect="1"/>
          </p:cNvPicPr>
          <p:nvPr/>
        </p:nvPicPr>
        <p:blipFill>
          <a:blip r:embed="rId2"/>
          <a:stretch>
            <a:fillRect/>
          </a:stretch>
        </p:blipFill>
        <p:spPr>
          <a:xfrm>
            <a:off x="596900" y="291929"/>
            <a:ext cx="11042426" cy="6299371"/>
          </a:xfrm>
          <a:prstGeom prst="rect">
            <a:avLst/>
          </a:prstGeom>
        </p:spPr>
      </p:pic>
    </p:spTree>
    <p:extLst>
      <p:ext uri="{BB962C8B-B14F-4D97-AF65-F5344CB8AC3E}">
        <p14:creationId xmlns:p14="http://schemas.microsoft.com/office/powerpoint/2010/main" val="139148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AA059F-7785-2E74-51AF-7C087E9CE4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p:blipFill>
        <p:spPr bwMode="auto">
          <a:xfrm>
            <a:off x="8042731" y="357532"/>
            <a:ext cx="3163611" cy="61429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ontent Placeholder 5">
            <a:extLst>
              <a:ext uri="{FF2B5EF4-FFF2-40B4-BE49-F238E27FC236}">
                <a16:creationId xmlns:a16="http://schemas.microsoft.com/office/drawing/2014/main" id="{7D6EAB39-F899-7885-359A-F1A04EB45F1D}"/>
              </a:ext>
            </a:extLst>
          </p:cNvPr>
          <p:cNvPicPr>
            <a:picLocks noChangeAspect="1"/>
          </p:cNvPicPr>
          <p:nvPr/>
        </p:nvPicPr>
        <p:blipFill>
          <a:blip r:embed="rId3" cstate="print">
            <a:extLst>
              <a:ext uri="{28A0092B-C50C-407E-A947-70E740481C1C}">
                <a14:useLocalDpi xmlns:a14="http://schemas.microsoft.com/office/drawing/2010/main" val="0"/>
              </a:ext>
            </a:extLst>
          </a:blip>
          <a:srcRect l="3221" r="3221"/>
          <a:stretch/>
        </p:blipFill>
        <p:spPr>
          <a:xfrm>
            <a:off x="3924232" y="2171700"/>
            <a:ext cx="3606868" cy="3855224"/>
          </a:xfrm>
          <a:prstGeom prst="rect">
            <a:avLst/>
          </a:prstGeom>
        </p:spPr>
      </p:pic>
      <p:sp>
        <p:nvSpPr>
          <p:cNvPr id="4" name="TextBox 3">
            <a:extLst>
              <a:ext uri="{FF2B5EF4-FFF2-40B4-BE49-F238E27FC236}">
                <a16:creationId xmlns:a16="http://schemas.microsoft.com/office/drawing/2014/main" id="{2E4C8121-194C-5054-A5C9-95379C82BD5C}"/>
              </a:ext>
            </a:extLst>
          </p:cNvPr>
          <p:cNvSpPr txBox="1"/>
          <p:nvPr/>
        </p:nvSpPr>
        <p:spPr>
          <a:xfrm>
            <a:off x="478874" y="2056606"/>
            <a:ext cx="3873596" cy="3970318"/>
          </a:xfrm>
          <a:prstGeom prst="rect">
            <a:avLst/>
          </a:prstGeom>
          <a:noFill/>
        </p:spPr>
        <p:txBody>
          <a:bodyPr wrap="square">
            <a:spAutoFit/>
          </a:bodyPr>
          <a:lstStyle/>
          <a:p>
            <a:r>
              <a:rPr lang="en-GB" sz="2800" b="0" i="0" dirty="0">
                <a:solidFill>
                  <a:srgbClr val="212529"/>
                </a:solidFill>
                <a:effectLst/>
                <a:latin typeface="system-ui"/>
              </a:rPr>
              <a:t>Jonathan Semple</a:t>
            </a:r>
          </a:p>
          <a:p>
            <a:endParaRPr lang="en-GB" sz="2800" dirty="0">
              <a:solidFill>
                <a:srgbClr val="212529"/>
              </a:solidFill>
              <a:latin typeface="system-ui"/>
            </a:endParaRPr>
          </a:p>
          <a:p>
            <a:r>
              <a:rPr lang="en-GB" sz="2800" dirty="0">
                <a:solidFill>
                  <a:srgbClr val="212529"/>
                </a:solidFill>
                <a:latin typeface="system-ui"/>
              </a:rPr>
              <a:t>New version of AI monitoring</a:t>
            </a:r>
          </a:p>
          <a:p>
            <a:endParaRPr lang="en-GB" sz="2800" dirty="0">
              <a:solidFill>
                <a:srgbClr val="212529"/>
              </a:solidFill>
              <a:latin typeface="system-ui"/>
            </a:endParaRPr>
          </a:p>
          <a:p>
            <a:r>
              <a:rPr lang="en-GB" sz="2800" dirty="0">
                <a:solidFill>
                  <a:srgbClr val="212529"/>
                </a:solidFill>
                <a:latin typeface="system-ui"/>
              </a:rPr>
              <a:t>Relatively cheap</a:t>
            </a:r>
          </a:p>
          <a:p>
            <a:endParaRPr lang="en-GB" sz="2800" dirty="0">
              <a:solidFill>
                <a:srgbClr val="212529"/>
              </a:solidFill>
              <a:latin typeface="system-ui"/>
            </a:endParaRPr>
          </a:p>
          <a:p>
            <a:r>
              <a:rPr lang="en-GB" sz="2800" dirty="0">
                <a:solidFill>
                  <a:srgbClr val="212529"/>
                </a:solidFill>
                <a:latin typeface="system-ui"/>
              </a:rPr>
              <a:t>Highly reliable</a:t>
            </a:r>
          </a:p>
          <a:p>
            <a:r>
              <a:rPr lang="en-GB" sz="2800" dirty="0">
                <a:solidFill>
                  <a:srgbClr val="212529"/>
                </a:solidFill>
                <a:latin typeface="system-ui"/>
              </a:rPr>
              <a:t>(tested in France)</a:t>
            </a:r>
            <a:endParaRPr lang="en-GB" sz="2800" dirty="0"/>
          </a:p>
        </p:txBody>
      </p:sp>
      <p:sp>
        <p:nvSpPr>
          <p:cNvPr id="5" name="TextBox 4">
            <a:extLst>
              <a:ext uri="{FF2B5EF4-FFF2-40B4-BE49-F238E27FC236}">
                <a16:creationId xmlns:a16="http://schemas.microsoft.com/office/drawing/2014/main" id="{95320100-88D8-D0C7-989F-6048DC1FE1E3}"/>
              </a:ext>
            </a:extLst>
          </p:cNvPr>
          <p:cNvSpPr txBox="1"/>
          <p:nvPr/>
        </p:nvSpPr>
        <p:spPr>
          <a:xfrm>
            <a:off x="1549400" y="357532"/>
            <a:ext cx="4855816" cy="1200329"/>
          </a:xfrm>
          <a:prstGeom prst="rect">
            <a:avLst/>
          </a:prstGeom>
          <a:noFill/>
        </p:spPr>
        <p:txBody>
          <a:bodyPr wrap="none" rtlCol="0">
            <a:spAutoFit/>
          </a:bodyPr>
          <a:lstStyle/>
          <a:p>
            <a:r>
              <a:rPr lang="en-GB" sz="7200" b="1" dirty="0">
                <a:effectLst>
                  <a:outerShdw blurRad="38100" dist="38100" dir="2700000" algn="tl">
                    <a:srgbClr val="000000">
                      <a:alpha val="43137"/>
                    </a:srgbClr>
                  </a:outerShdw>
                </a:effectLst>
              </a:rPr>
              <a:t>Buzzcopper</a:t>
            </a:r>
          </a:p>
        </p:txBody>
      </p:sp>
    </p:spTree>
    <p:extLst>
      <p:ext uri="{BB962C8B-B14F-4D97-AF65-F5344CB8AC3E}">
        <p14:creationId xmlns:p14="http://schemas.microsoft.com/office/powerpoint/2010/main" val="4815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2" name="Google Shape;120;p18">
            <a:extLst>
              <a:ext uri="{FF2B5EF4-FFF2-40B4-BE49-F238E27FC236}">
                <a16:creationId xmlns:a16="http://schemas.microsoft.com/office/drawing/2014/main" id="{CCE0AA5E-43F3-4D0F-BE8B-679CD4CA6662}"/>
              </a:ext>
            </a:extLst>
          </p:cNvPr>
          <p:cNvSpPr txBox="1"/>
          <p:nvPr/>
        </p:nvSpPr>
        <p:spPr>
          <a:xfrm>
            <a:off x="1121924" y="1838265"/>
            <a:ext cx="10453588" cy="4200375"/>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Native to Asia: South China, Myanma, Indonesia</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First seen in France in 2004 – thought to have arrived in a container of pottery from China</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Now present across most of Europe</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UK is facing an increasing threat from this invasive species  </a:t>
            </a:r>
          </a:p>
          <a:p>
            <a:pPr marL="914400" lvl="1" indent="-457200">
              <a:buClr>
                <a:schemeClr val="accent4"/>
              </a:buClr>
              <a:buSzPts val="4400"/>
              <a:buFont typeface="Arial" panose="020B0604020202020204" pitchFamily="34" charset="0"/>
              <a:buChar char="•"/>
            </a:pPr>
            <a:r>
              <a:rPr lang="en-GB" sz="3200" b="0" i="0" u="none" strike="noStrike" cap="none" dirty="0">
                <a:solidFill>
                  <a:schemeClr val="bg2">
                    <a:lumMod val="50000"/>
                  </a:schemeClr>
                </a:solidFill>
                <a:latin typeface="Calibri"/>
                <a:ea typeface="Calibri"/>
                <a:cs typeface="Calibri"/>
                <a:sym typeface="Calibri"/>
              </a:rPr>
              <a:t>Preys on a </a:t>
            </a:r>
            <a:r>
              <a:rPr lang="en-GB" sz="3200" b="0" i="0" u="none" strike="noStrike" cap="none" dirty="0">
                <a:latin typeface="Calibri"/>
                <a:ea typeface="Calibri"/>
                <a:cs typeface="Calibri"/>
                <a:sym typeface="Calibri"/>
              </a:rPr>
              <a:t>wide range of insects </a:t>
            </a:r>
            <a:r>
              <a:rPr lang="en-GB" sz="3200" b="0" i="0" u="none" strike="noStrike" cap="none" dirty="0">
                <a:solidFill>
                  <a:schemeClr val="bg2">
                    <a:lumMod val="50000"/>
                  </a:schemeClr>
                </a:solidFill>
                <a:latin typeface="Calibri"/>
                <a:ea typeface="Calibri"/>
                <a:cs typeface="Calibri"/>
                <a:sym typeface="Calibri"/>
              </a:rPr>
              <a:t>not just honey bees</a:t>
            </a:r>
          </a:p>
        </p:txBody>
      </p:sp>
      <p:pic>
        <p:nvPicPr>
          <p:cNvPr id="2" name="Picture 1">
            <a:extLst>
              <a:ext uri="{FF2B5EF4-FFF2-40B4-BE49-F238E27FC236}">
                <a16:creationId xmlns:a16="http://schemas.microsoft.com/office/drawing/2014/main" id="{1AFB2F14-EF40-F668-35C9-2B00D346109C}"/>
              </a:ext>
            </a:extLst>
          </p:cNvPr>
          <p:cNvPicPr>
            <a:picLocks noChangeAspect="1"/>
          </p:cNvPicPr>
          <p:nvPr/>
        </p:nvPicPr>
        <p:blipFill>
          <a:blip r:embed="rId3"/>
          <a:stretch>
            <a:fillRect/>
          </a:stretch>
        </p:blipFill>
        <p:spPr>
          <a:xfrm>
            <a:off x="387293" y="369002"/>
            <a:ext cx="1469263" cy="14692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6F0986-BFE8-E33E-4CFE-1BE4374610F5}"/>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D5B97EF3-28F9-E61B-EC43-02B97F5F6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7E6CCCA6-D10C-D25D-7294-DEDEF65FD896}"/>
              </a:ext>
            </a:extLst>
          </p:cNvPr>
          <p:cNvSpPr txBox="1"/>
          <p:nvPr/>
        </p:nvSpPr>
        <p:spPr>
          <a:xfrm>
            <a:off x="286984" y="552530"/>
            <a:ext cx="5477979" cy="5592238"/>
          </a:xfrm>
          <a:prstGeom prst="rect">
            <a:avLst/>
          </a:prstGeom>
        </p:spPr>
        <p:txBody>
          <a:bodyPr vert="horz" lIns="91440" tIns="45720" rIns="91440" bIns="45720" rtlCol="0">
            <a:normAutofit/>
          </a:bodyPr>
          <a:lstStyle/>
          <a:p>
            <a:pPr indent="-182880" defTabSz="914400">
              <a:lnSpc>
                <a:spcPct val="90000"/>
              </a:lnSpc>
              <a:spcAft>
                <a:spcPts val="600"/>
              </a:spcAft>
              <a:buClr>
                <a:schemeClr val="tx1"/>
              </a:buClr>
              <a:buSzPct val="80000"/>
              <a:buFont typeface="Corbel" pitchFamily="34" charset="0"/>
              <a:buChar char="•"/>
            </a:pPr>
            <a:r>
              <a:rPr lang="en-US" sz="4400" dirty="0">
                <a:effectLst>
                  <a:outerShdw blurRad="38100" dist="38100" dir="2700000" algn="tl">
                    <a:srgbClr val="000000">
                      <a:alpha val="43137"/>
                    </a:srgbClr>
                  </a:outerShdw>
                </a:effectLst>
                <a:highlight>
                  <a:srgbClr val="FFFF00"/>
                </a:highlight>
              </a:rPr>
              <a:t>DEFRA – APHA - NBU</a:t>
            </a:r>
          </a:p>
        </p:txBody>
      </p:sp>
      <p:sp>
        <p:nvSpPr>
          <p:cNvPr id="2057" name="Rectangle 2056">
            <a:extLst>
              <a:ext uri="{FF2B5EF4-FFF2-40B4-BE49-F238E27FC236}">
                <a16:creationId xmlns:a16="http://schemas.microsoft.com/office/drawing/2014/main" id="{2840449A-E6FA-3F85-5A2E-35D7F264C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43840"/>
            <a:ext cx="5859780" cy="63779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C71B2A78-AD30-B8A5-D59E-908D357AB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452823"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5DA30DC9-0FBB-6796-8033-CBC331BF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536" y="733110"/>
            <a:ext cx="2457545"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058E639B-5277-084A-050F-7DE2E5A45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3477127"/>
            <a:ext cx="5066512" cy="26676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E5F8A37F-19A1-A1F6-4D83-12776A95F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TextBox 4">
            <a:extLst>
              <a:ext uri="{FF2B5EF4-FFF2-40B4-BE49-F238E27FC236}">
                <a16:creationId xmlns:a16="http://schemas.microsoft.com/office/drawing/2014/main" id="{1C095C4F-74F5-340A-6E7B-A37961B74688}"/>
              </a:ext>
            </a:extLst>
          </p:cNvPr>
          <p:cNvSpPr txBox="1"/>
          <p:nvPr/>
        </p:nvSpPr>
        <p:spPr>
          <a:xfrm>
            <a:off x="946326" y="1765602"/>
            <a:ext cx="4159294" cy="3970318"/>
          </a:xfrm>
          <a:prstGeom prst="rect">
            <a:avLst/>
          </a:prstGeom>
          <a:noFill/>
        </p:spPr>
        <p:txBody>
          <a:bodyPr wrap="square">
            <a:spAutoFit/>
          </a:bodyPr>
          <a:lstStyle/>
          <a:p>
            <a:r>
              <a:rPr lang="en-GB" sz="2800" b="0" i="0" dirty="0">
                <a:solidFill>
                  <a:srgbClr val="212529"/>
                </a:solidFill>
                <a:effectLst/>
                <a:latin typeface="system-ui"/>
                <a:hlinkClick r:id="rId3"/>
              </a:rPr>
              <a:t>New Announcements</a:t>
            </a:r>
            <a:endParaRPr lang="en-GB" sz="2800" b="0" i="0" dirty="0">
              <a:solidFill>
                <a:srgbClr val="212529"/>
              </a:solidFill>
              <a:effectLst/>
              <a:latin typeface="system-ui"/>
            </a:endParaRPr>
          </a:p>
          <a:p>
            <a:endParaRPr lang="en-GB" sz="2800" dirty="0">
              <a:solidFill>
                <a:srgbClr val="212529"/>
              </a:solidFill>
              <a:latin typeface="system-ui"/>
            </a:endParaRPr>
          </a:p>
          <a:p>
            <a:r>
              <a:rPr lang="en-GB" sz="2800" b="0" i="0" dirty="0">
                <a:solidFill>
                  <a:srgbClr val="212529"/>
                </a:solidFill>
                <a:effectLst/>
                <a:latin typeface="system-ui"/>
              </a:rPr>
              <a:t>No further Spring Trapping</a:t>
            </a:r>
          </a:p>
          <a:p>
            <a:endParaRPr lang="en-GB" sz="2800" dirty="0">
              <a:solidFill>
                <a:srgbClr val="212529"/>
              </a:solidFill>
              <a:latin typeface="system-ui"/>
            </a:endParaRPr>
          </a:p>
          <a:p>
            <a:r>
              <a:rPr lang="en-GB" sz="2800" dirty="0">
                <a:solidFill>
                  <a:srgbClr val="212529"/>
                </a:solidFill>
                <a:latin typeface="system-ui"/>
              </a:rPr>
              <a:t>No statement in respect of reduction of DNA testing (FERA)</a:t>
            </a:r>
          </a:p>
          <a:p>
            <a:endParaRPr lang="en-GB" sz="2800" dirty="0">
              <a:solidFill>
                <a:srgbClr val="212529"/>
              </a:solidFill>
              <a:latin typeface="system-ui"/>
            </a:endParaRPr>
          </a:p>
          <a:p>
            <a:r>
              <a:rPr lang="en-GB" sz="2800" b="1" dirty="0">
                <a:solidFill>
                  <a:srgbClr val="212529"/>
                </a:solidFill>
                <a:effectLst>
                  <a:outerShdw blurRad="38100" dist="38100" dir="2700000" algn="tl">
                    <a:srgbClr val="000000">
                      <a:alpha val="43137"/>
                    </a:srgbClr>
                  </a:outerShdw>
                </a:effectLst>
                <a:latin typeface="system-ui"/>
              </a:rPr>
              <a:t>Committed to Eradication</a:t>
            </a:r>
            <a:endParaRPr lang="en-GB" sz="2800" b="1" dirty="0">
              <a:effectLst>
                <a:outerShdw blurRad="38100" dist="38100" dir="2700000" algn="tl">
                  <a:srgbClr val="000000">
                    <a:alpha val="43137"/>
                  </a:srgbClr>
                </a:outerShdw>
              </a:effectLst>
            </a:endParaRPr>
          </a:p>
        </p:txBody>
      </p:sp>
      <p:pic>
        <p:nvPicPr>
          <p:cNvPr id="1026" name="Picture 2" descr="Defra Imports &amp; Exports - newsletter ...">
            <a:extLst>
              <a:ext uri="{FF2B5EF4-FFF2-40B4-BE49-F238E27FC236}">
                <a16:creationId xmlns:a16="http://schemas.microsoft.com/office/drawing/2014/main" id="{7E5A54DB-74CD-EF31-9135-4A1865A1E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568" y="3750761"/>
            <a:ext cx="5038905" cy="2073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FE8FA3-2AD6-C98A-0DB3-1D01A7691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176" y="721655"/>
            <a:ext cx="5038905" cy="2606750"/>
          </a:xfrm>
          <a:prstGeom prst="rect">
            <a:avLst/>
          </a:prstGeom>
        </p:spPr>
      </p:pic>
    </p:spTree>
    <p:extLst>
      <p:ext uri="{BB962C8B-B14F-4D97-AF65-F5344CB8AC3E}">
        <p14:creationId xmlns:p14="http://schemas.microsoft.com/office/powerpoint/2010/main" val="3675116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1B706F-93D8-0FE3-A205-A6D08FFBE656}"/>
              </a:ext>
            </a:extLst>
          </p:cNvPr>
          <p:cNvPicPr>
            <a:picLocks noChangeAspect="1"/>
          </p:cNvPicPr>
          <p:nvPr/>
        </p:nvPicPr>
        <p:blipFill>
          <a:blip r:embed="rId2"/>
          <a:stretch>
            <a:fillRect/>
          </a:stretch>
        </p:blipFill>
        <p:spPr>
          <a:xfrm>
            <a:off x="409372" y="295552"/>
            <a:ext cx="11373255" cy="6266896"/>
          </a:xfrm>
          <a:prstGeom prst="rect">
            <a:avLst/>
          </a:prstGeom>
        </p:spPr>
      </p:pic>
    </p:spTree>
    <p:extLst>
      <p:ext uri="{BB962C8B-B14F-4D97-AF65-F5344CB8AC3E}">
        <p14:creationId xmlns:p14="http://schemas.microsoft.com/office/powerpoint/2010/main" val="252141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D57D50-6DCA-9D92-77C5-E9CE9F3CDA67}"/>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16131AB7-05F5-8BF0-4425-8B8366EC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DFE3D39B-A28E-CC95-0EE2-D7863328FF07}"/>
              </a:ext>
            </a:extLst>
          </p:cNvPr>
          <p:cNvSpPr txBox="1"/>
          <p:nvPr/>
        </p:nvSpPr>
        <p:spPr>
          <a:xfrm>
            <a:off x="286984" y="552530"/>
            <a:ext cx="5477979" cy="5592238"/>
          </a:xfrm>
          <a:prstGeom prst="rect">
            <a:avLst/>
          </a:prstGeom>
        </p:spPr>
        <p:txBody>
          <a:bodyPr vert="horz" lIns="91440" tIns="45720" rIns="91440" bIns="45720" rtlCol="0">
            <a:normAutofit/>
          </a:bodyPr>
          <a:lstStyle/>
          <a:p>
            <a:pPr indent="-182880" algn="ctr" defTabSz="914400">
              <a:lnSpc>
                <a:spcPct val="90000"/>
              </a:lnSpc>
              <a:spcAft>
                <a:spcPts val="600"/>
              </a:spcAft>
              <a:buClr>
                <a:schemeClr val="tx1"/>
              </a:buClr>
              <a:buSzPct val="80000"/>
              <a:buFont typeface="Corbel" pitchFamily="34" charset="0"/>
              <a:buChar char="•"/>
            </a:pPr>
            <a:r>
              <a:rPr lang="en-US" sz="4400" dirty="0">
                <a:effectLst>
                  <a:outerShdw blurRad="38100" dist="38100" dir="2700000" algn="tl">
                    <a:srgbClr val="000000">
                      <a:alpha val="43137"/>
                    </a:srgbClr>
                  </a:outerShdw>
                </a:effectLst>
                <a:highlight>
                  <a:srgbClr val="FFFF00"/>
                </a:highlight>
              </a:rPr>
              <a:t>Specific Independent Organisation</a:t>
            </a:r>
          </a:p>
        </p:txBody>
      </p:sp>
      <p:sp>
        <p:nvSpPr>
          <p:cNvPr id="2057" name="Rectangle 2056">
            <a:extLst>
              <a:ext uri="{FF2B5EF4-FFF2-40B4-BE49-F238E27FC236}">
                <a16:creationId xmlns:a16="http://schemas.microsoft.com/office/drawing/2014/main" id="{02A237F3-7F33-A719-6891-73D637F5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243840"/>
            <a:ext cx="5859780" cy="63779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A30809D1-C6CE-30FD-0E89-5A67C5A0B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452823"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93DD247C-04CB-3ED8-3B8D-C1F7453DD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536" y="733110"/>
            <a:ext cx="2457545"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66F0EAD1-63F1-2A9F-B1D0-8D8047086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3477127"/>
            <a:ext cx="5066512" cy="26676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5F790053-8B16-8791-66A3-A0CAF89AE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0" name="Picture 9">
            <a:extLst>
              <a:ext uri="{FF2B5EF4-FFF2-40B4-BE49-F238E27FC236}">
                <a16:creationId xmlns:a16="http://schemas.microsoft.com/office/drawing/2014/main" id="{87F92338-51E1-947F-8358-D3A3D396B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0791" y="1403792"/>
            <a:ext cx="1329398" cy="1314571"/>
          </a:xfrm>
          <a:prstGeom prst="rect">
            <a:avLst/>
          </a:prstGeom>
        </p:spPr>
      </p:pic>
      <p:pic>
        <p:nvPicPr>
          <p:cNvPr id="4" name="Picture 3">
            <a:extLst>
              <a:ext uri="{FF2B5EF4-FFF2-40B4-BE49-F238E27FC236}">
                <a16:creationId xmlns:a16="http://schemas.microsoft.com/office/drawing/2014/main" id="{40C42DC0-F18B-4713-F2C9-EE327DD85DDF}"/>
              </a:ext>
            </a:extLst>
          </p:cNvPr>
          <p:cNvPicPr>
            <a:picLocks noChangeAspect="1"/>
          </p:cNvPicPr>
          <p:nvPr/>
        </p:nvPicPr>
        <p:blipFill>
          <a:blip r:embed="rId4"/>
          <a:stretch>
            <a:fillRect/>
          </a:stretch>
        </p:blipFill>
        <p:spPr>
          <a:xfrm>
            <a:off x="7047997" y="4082788"/>
            <a:ext cx="3640790" cy="1456317"/>
          </a:xfrm>
          <a:prstGeom prst="rect">
            <a:avLst/>
          </a:prstGeom>
        </p:spPr>
      </p:pic>
      <p:pic>
        <p:nvPicPr>
          <p:cNvPr id="7" name="Picture 6">
            <a:extLst>
              <a:ext uri="{FF2B5EF4-FFF2-40B4-BE49-F238E27FC236}">
                <a16:creationId xmlns:a16="http://schemas.microsoft.com/office/drawing/2014/main" id="{3DA13BBA-B7D3-6C0E-2C03-A09423BAD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8523" y="1408921"/>
            <a:ext cx="1309442" cy="1309442"/>
          </a:xfrm>
          <a:prstGeom prst="rect">
            <a:avLst/>
          </a:prstGeom>
        </p:spPr>
      </p:pic>
      <p:sp>
        <p:nvSpPr>
          <p:cNvPr id="5" name="TextBox 4">
            <a:extLst>
              <a:ext uri="{FF2B5EF4-FFF2-40B4-BE49-F238E27FC236}">
                <a16:creationId xmlns:a16="http://schemas.microsoft.com/office/drawing/2014/main" id="{405B6D93-4915-F316-E877-9E7D56E0B6C0}"/>
              </a:ext>
            </a:extLst>
          </p:cNvPr>
          <p:cNvSpPr txBox="1"/>
          <p:nvPr/>
        </p:nvSpPr>
        <p:spPr>
          <a:xfrm>
            <a:off x="778471" y="2707443"/>
            <a:ext cx="4986492" cy="2750689"/>
          </a:xfrm>
          <a:prstGeom prst="rect">
            <a:avLst/>
          </a:prstGeom>
          <a:noFill/>
        </p:spPr>
        <p:txBody>
          <a:bodyPr wrap="square">
            <a:spAutoFit/>
          </a:bodyPr>
          <a:lstStyle/>
          <a:p>
            <a:pPr>
              <a:lnSpc>
                <a:spcPct val="115000"/>
              </a:lnSpc>
              <a:spcAft>
                <a:spcPts val="800"/>
              </a:spcAft>
              <a:buNone/>
            </a:pPr>
            <a:r>
              <a:rPr lang="en-GB" sz="2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CIC - Community Interest Company</a:t>
            </a:r>
          </a:p>
          <a:p>
            <a:pPr>
              <a:lnSpc>
                <a:spcPct val="115000"/>
              </a:lnSpc>
              <a:spcAft>
                <a:spcPts val="800"/>
              </a:spcAft>
              <a:buNone/>
            </a:pPr>
            <a:endParaRPr lang="en-GB" sz="2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2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CIO - Charitable Incorporated Organisation</a:t>
            </a:r>
          </a:p>
        </p:txBody>
      </p:sp>
    </p:spTree>
    <p:extLst>
      <p:ext uri="{BB962C8B-B14F-4D97-AF65-F5344CB8AC3E}">
        <p14:creationId xmlns:p14="http://schemas.microsoft.com/office/powerpoint/2010/main" val="3652859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700098-A90C-500F-BA67-050038DDFF2D}"/>
              </a:ext>
            </a:extLst>
          </p:cNvPr>
          <p:cNvPicPr>
            <a:picLocks noChangeAspect="1"/>
          </p:cNvPicPr>
          <p:nvPr/>
        </p:nvPicPr>
        <p:blipFill>
          <a:blip r:embed="rId2"/>
          <a:stretch>
            <a:fillRect/>
          </a:stretch>
        </p:blipFill>
        <p:spPr>
          <a:xfrm>
            <a:off x="472427" y="266700"/>
            <a:ext cx="11269729" cy="6337300"/>
          </a:xfrm>
          <a:prstGeom prst="rect">
            <a:avLst/>
          </a:prstGeom>
        </p:spPr>
      </p:pic>
    </p:spTree>
    <p:extLst>
      <p:ext uri="{BB962C8B-B14F-4D97-AF65-F5344CB8AC3E}">
        <p14:creationId xmlns:p14="http://schemas.microsoft.com/office/powerpoint/2010/main" val="2635724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p:nvPr/>
        </p:nvSpPr>
        <p:spPr>
          <a:xfrm>
            <a:off x="1297858" y="1339245"/>
            <a:ext cx="959628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dirty="0">
                <a:solidFill>
                  <a:schemeClr val="tx2">
                    <a:lumMod val="50000"/>
                    <a:lumOff val="50000"/>
                  </a:schemeClr>
                </a:solidFill>
                <a:latin typeface="Calibri"/>
                <a:ea typeface="Calibri"/>
                <a:cs typeface="Calibri"/>
                <a:sym typeface="Calibri"/>
              </a:rPr>
              <a:t>Thank You </a:t>
            </a:r>
            <a:endParaRPr dirty="0">
              <a:solidFill>
                <a:schemeClr val="tx2">
                  <a:lumMod val="50000"/>
                  <a:lumOff val="50000"/>
                </a:schemeClr>
              </a:solidFill>
            </a:endParaRPr>
          </a:p>
          <a:p>
            <a:pPr marL="0" marR="0" lvl="0" indent="0" algn="ctr" rtl="0">
              <a:spcBef>
                <a:spcPts val="0"/>
              </a:spcBef>
              <a:spcAft>
                <a:spcPts val="0"/>
              </a:spcAft>
              <a:buNone/>
            </a:pPr>
            <a:r>
              <a:rPr lang="en-GB" sz="5400" dirty="0">
                <a:solidFill>
                  <a:schemeClr val="tx2">
                    <a:lumMod val="50000"/>
                    <a:lumOff val="50000"/>
                  </a:schemeClr>
                </a:solidFill>
                <a:latin typeface="Calibri"/>
                <a:ea typeface="Calibri"/>
                <a:cs typeface="Calibri"/>
                <a:sym typeface="Calibri"/>
              </a:rPr>
              <a:t>Any Questions ?</a:t>
            </a:r>
            <a:endParaRPr dirty="0">
              <a:solidFill>
                <a:schemeClr val="tx2">
                  <a:lumMod val="50000"/>
                  <a:lumOff val="50000"/>
                </a:schemeClr>
              </a:solidFill>
            </a:endParaRPr>
          </a:p>
        </p:txBody>
      </p:sp>
      <p:sp>
        <p:nvSpPr>
          <p:cNvPr id="2" name="TextBox 1">
            <a:extLst>
              <a:ext uri="{FF2B5EF4-FFF2-40B4-BE49-F238E27FC236}">
                <a16:creationId xmlns:a16="http://schemas.microsoft.com/office/drawing/2014/main" id="{18B02445-29DF-6753-09D9-928C4C6EDAC9}"/>
              </a:ext>
            </a:extLst>
          </p:cNvPr>
          <p:cNvSpPr txBox="1"/>
          <p:nvPr/>
        </p:nvSpPr>
        <p:spPr>
          <a:xfrm>
            <a:off x="1155637" y="3949095"/>
            <a:ext cx="9596283" cy="1569660"/>
          </a:xfrm>
          <a:prstGeom prst="rect">
            <a:avLst/>
          </a:prstGeom>
          <a:noFill/>
        </p:spPr>
        <p:txBody>
          <a:bodyPr wrap="square" rtlCol="0">
            <a:spAutoFit/>
          </a:bodyPr>
          <a:lstStyle/>
          <a:p>
            <a:pPr algn="ctr"/>
            <a:r>
              <a:rPr lang="en-GB" sz="2400" b="1" dirty="0"/>
              <a:t>One-stop latest and full information with links for the public and beekeepers:</a:t>
            </a:r>
          </a:p>
          <a:p>
            <a:pPr algn="ctr"/>
            <a:endParaRPr lang="en-GB" sz="2400" b="1" dirty="0"/>
          </a:p>
          <a:p>
            <a:pPr algn="ctr"/>
            <a:r>
              <a:rPr lang="en-GB" sz="2400" b="1"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www</a:t>
            </a:r>
            <a:r>
              <a:rPr lang="en-GB" sz="2400" b="1">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.kendalbeekeepers.</a:t>
            </a:r>
            <a:r>
              <a:rPr lang="en-GB" sz="2400" b="1"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com/asian-hornet</a:t>
            </a:r>
            <a:r>
              <a:rPr lang="en-GB" sz="2400" b="1" dirty="0">
                <a:effectLst>
                  <a:outerShdw blurRad="38100" dist="38100" dir="2700000" algn="tl">
                    <a:srgbClr val="000000">
                      <a:alpha val="43137"/>
                    </a:srgbClr>
                  </a:outerShdw>
                </a:effectLst>
              </a:rPr>
              <a:t> </a:t>
            </a:r>
          </a:p>
        </p:txBody>
      </p:sp>
      <p:pic>
        <p:nvPicPr>
          <p:cNvPr id="5" name="Picture 4">
            <a:extLst>
              <a:ext uri="{FF2B5EF4-FFF2-40B4-BE49-F238E27FC236}">
                <a16:creationId xmlns:a16="http://schemas.microsoft.com/office/drawing/2014/main" id="{11CCD440-D5D2-151F-9E8B-766ED9CB22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66700" y="254433"/>
            <a:ext cx="1466850" cy="1466850"/>
          </a:xfrm>
          <a:prstGeom prst="rect">
            <a:avLst/>
          </a:prstGeom>
        </p:spPr>
      </p:pic>
    </p:spTree>
    <p:extLst>
      <p:ext uri="{BB962C8B-B14F-4D97-AF65-F5344CB8AC3E}">
        <p14:creationId xmlns:p14="http://schemas.microsoft.com/office/powerpoint/2010/main" val="136736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0" name="TextBox 9">
            <a:extLst>
              <a:ext uri="{FF2B5EF4-FFF2-40B4-BE49-F238E27FC236}">
                <a16:creationId xmlns:a16="http://schemas.microsoft.com/office/drawing/2014/main" id="{6BD708CB-9815-4D50-8F8D-76BE10005324}"/>
              </a:ext>
            </a:extLst>
          </p:cNvPr>
          <p:cNvSpPr txBox="1"/>
          <p:nvPr/>
        </p:nvSpPr>
        <p:spPr>
          <a:xfrm>
            <a:off x="3136900" y="2527788"/>
            <a:ext cx="5918200" cy="3108543"/>
          </a:xfrm>
          <a:prstGeom prst="rect">
            <a:avLst/>
          </a:prstGeom>
          <a:noFill/>
        </p:spPr>
        <p:txBody>
          <a:bodyPr wrap="square" rtlCol="0">
            <a:spAutoFit/>
          </a:bodyPr>
          <a:lstStyle/>
          <a:p>
            <a:pPr lvl="0">
              <a:buClr>
                <a:schemeClr val="accent4"/>
              </a:buClr>
              <a:buSzPts val="4800"/>
            </a:pPr>
            <a:r>
              <a:rPr lang="en-GB" sz="2800" dirty="0">
                <a:solidFill>
                  <a:schemeClr val="tx1">
                    <a:lumMod val="65000"/>
                    <a:lumOff val="35000"/>
                  </a:schemeClr>
                </a:solidFill>
                <a:latin typeface="Calibri"/>
                <a:ea typeface="Calibri"/>
                <a:cs typeface="Calibri"/>
                <a:sym typeface="Calibri"/>
              </a:rPr>
              <a:t>The best way to report sightings is via:</a:t>
            </a:r>
            <a:br>
              <a:rPr lang="en-GB" sz="2800" dirty="0">
                <a:solidFill>
                  <a:schemeClr val="tx1">
                    <a:lumMod val="65000"/>
                    <a:lumOff val="35000"/>
                  </a:schemeClr>
                </a:solidFill>
                <a:latin typeface="Calibri"/>
                <a:ea typeface="Calibri"/>
                <a:cs typeface="Calibri"/>
                <a:sym typeface="Calibri"/>
              </a:rPr>
            </a:br>
            <a:br>
              <a:rPr lang="en-GB" sz="2800" dirty="0">
                <a:solidFill>
                  <a:schemeClr val="tx1">
                    <a:lumMod val="65000"/>
                    <a:lumOff val="35000"/>
                  </a:schemeClr>
                </a:solidFill>
                <a:latin typeface="Calibri"/>
                <a:ea typeface="Calibri"/>
                <a:cs typeface="Calibri"/>
                <a:sym typeface="Calibri"/>
              </a:rPr>
            </a:br>
            <a:r>
              <a:rPr lang="en-GB" sz="2800" dirty="0">
                <a:solidFill>
                  <a:schemeClr val="tx1">
                    <a:lumMod val="65000"/>
                    <a:lumOff val="35000"/>
                  </a:schemeClr>
                </a:solidFill>
                <a:latin typeface="Calibri"/>
                <a:ea typeface="Calibri"/>
                <a:cs typeface="Calibri"/>
                <a:sym typeface="Calibri"/>
              </a:rPr>
              <a:t>        </a:t>
            </a:r>
            <a:r>
              <a:rPr lang="en-GB" sz="2800" b="1" dirty="0">
                <a:solidFill>
                  <a:srgbClr val="0070C0"/>
                </a:solidFill>
                <a:latin typeface="Calibri"/>
                <a:ea typeface="Calibri"/>
                <a:cs typeface="Calibri"/>
                <a:sym typeface="Calibri"/>
              </a:rPr>
              <a:t>The Asian Hornet Watch app</a:t>
            </a:r>
          </a:p>
          <a:p>
            <a:pPr lvl="0">
              <a:buClr>
                <a:schemeClr val="accent4"/>
              </a:buClr>
              <a:buSzPts val="4800"/>
            </a:pPr>
            <a:br>
              <a:rPr lang="en-GB" sz="2800" dirty="0">
                <a:solidFill>
                  <a:schemeClr val="tx1">
                    <a:lumMod val="65000"/>
                    <a:lumOff val="35000"/>
                  </a:schemeClr>
                </a:solidFill>
                <a:latin typeface="Calibri"/>
                <a:ea typeface="Calibri"/>
                <a:cs typeface="Calibri"/>
                <a:sym typeface="Calibri"/>
              </a:rPr>
            </a:br>
            <a:r>
              <a:rPr lang="en-GB" sz="2800" dirty="0">
                <a:solidFill>
                  <a:schemeClr val="tx1">
                    <a:lumMod val="65000"/>
                    <a:lumOff val="35000"/>
                  </a:schemeClr>
                </a:solidFill>
                <a:latin typeface="Calibri"/>
                <a:ea typeface="Calibri"/>
                <a:cs typeface="Calibri"/>
                <a:sym typeface="Calibri"/>
              </a:rPr>
              <a:t>Alternatively, please email:</a:t>
            </a:r>
          </a:p>
          <a:p>
            <a:pPr lvl="0">
              <a:buClr>
                <a:schemeClr val="accent4"/>
              </a:buClr>
              <a:buSzPts val="4800"/>
            </a:pPr>
            <a:endParaRPr lang="en-GB" sz="2800" dirty="0">
              <a:solidFill>
                <a:schemeClr val="tx1">
                  <a:lumMod val="50000"/>
                  <a:lumOff val="50000"/>
                </a:schemeClr>
              </a:solidFill>
              <a:latin typeface="Calibri"/>
              <a:ea typeface="Calibri"/>
              <a:cs typeface="Calibri"/>
              <a:sym typeface="Calibri"/>
            </a:endParaRPr>
          </a:p>
          <a:p>
            <a:pPr lvl="0">
              <a:buClr>
                <a:schemeClr val="accent4"/>
              </a:buClr>
              <a:buSzPts val="4800"/>
            </a:pPr>
            <a:r>
              <a:rPr lang="en-GB" sz="2800" dirty="0">
                <a:solidFill>
                  <a:schemeClr val="tx1">
                    <a:lumMod val="50000"/>
                    <a:lumOff val="50000"/>
                  </a:schemeClr>
                </a:solidFill>
                <a:latin typeface="Calibri"/>
                <a:ea typeface="Calibri"/>
                <a:cs typeface="Calibri"/>
                <a:sym typeface="Calibri"/>
              </a:rPr>
              <a:t>          </a:t>
            </a:r>
            <a:r>
              <a:rPr lang="en-GB" sz="2800" b="1" dirty="0">
                <a:solidFill>
                  <a:srgbClr val="0070C0"/>
                </a:solidFill>
                <a:latin typeface="Calibri"/>
                <a:ea typeface="Calibri"/>
                <a:cs typeface="Calibri"/>
                <a:sym typeface="Calibri"/>
              </a:rPr>
              <a:t>alertnonnative@ceh.ac.uk</a:t>
            </a:r>
          </a:p>
        </p:txBody>
      </p:sp>
      <p:pic>
        <p:nvPicPr>
          <p:cNvPr id="2050" name="Picture 2" descr="Photo of asian hornet watch app">
            <a:extLst>
              <a:ext uri="{FF2B5EF4-FFF2-40B4-BE49-F238E27FC236}">
                <a16:creationId xmlns:a16="http://schemas.microsoft.com/office/drawing/2014/main" id="{D8C6A264-0DFD-45DB-BCF0-C4B891BCF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378" y="2070064"/>
            <a:ext cx="2068244" cy="4487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bbka.org.uk/GetImage.aspx?IDMF=e8f3b772-1df9-4e6c-91ec-4fa022d38a84&amp;w=2245&amp;h=776&amp;src=mc">
            <a:extLst>
              <a:ext uri="{FF2B5EF4-FFF2-40B4-BE49-F238E27FC236}">
                <a16:creationId xmlns:a16="http://schemas.microsoft.com/office/drawing/2014/main" id="{A6CDA0CF-A99E-43E6-B9DB-907F3A751D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2334" y="3265393"/>
            <a:ext cx="1318203" cy="4557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bbka.org.uk/GetImage.aspx?IDMF=8d592a69-05a7-47e6-a025-8a214eb67168&amp;w=347&amp;h=106&amp;src=mc">
            <a:extLst>
              <a:ext uri="{FF2B5EF4-FFF2-40B4-BE49-F238E27FC236}">
                <a16:creationId xmlns:a16="http://schemas.microsoft.com/office/drawing/2014/main" id="{6BE0F4FD-3F0B-4BE6-BB83-F20569C820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2336" y="2625170"/>
            <a:ext cx="1318203" cy="4026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ADEA15-5B87-4936-9CED-EF40EF6AEA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22335" y="4063917"/>
            <a:ext cx="1318203" cy="813419"/>
          </a:xfrm>
          <a:prstGeom prst="rect">
            <a:avLst/>
          </a:prstGeom>
        </p:spPr>
      </p:pic>
      <p:sp>
        <p:nvSpPr>
          <p:cNvPr id="2" name="Google Shape;120;p18">
            <a:extLst>
              <a:ext uri="{FF2B5EF4-FFF2-40B4-BE49-F238E27FC236}">
                <a16:creationId xmlns:a16="http://schemas.microsoft.com/office/drawing/2014/main" id="{F753D68D-F72E-9644-DEF6-9E7493E4C4F2}"/>
              </a:ext>
            </a:extLst>
          </p:cNvPr>
          <p:cNvSpPr txBox="1"/>
          <p:nvPr/>
        </p:nvSpPr>
        <p:spPr>
          <a:xfrm>
            <a:off x="2260791" y="300896"/>
            <a:ext cx="7670417" cy="1381126"/>
          </a:xfrm>
          <a:prstGeom prst="rect">
            <a:avLst/>
          </a:prstGeom>
          <a:noFill/>
          <a:ln>
            <a:noFill/>
          </a:ln>
        </p:spPr>
        <p:txBody>
          <a:bodyPr spcFirstLastPara="1" wrap="square" lIns="91425" tIns="45700" rIns="91425" bIns="45700" anchor="t" anchorCtr="0">
            <a:noAutofit/>
          </a:bodyPr>
          <a:lstStyle/>
          <a:p>
            <a:pPr marL="685800" marR="0" lvl="0" indent="-381000"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lvl="1" algn="ctr">
              <a:buClr>
                <a:schemeClr val="accent4"/>
              </a:buClr>
              <a:buSzPts val="4400"/>
            </a:pPr>
            <a:r>
              <a:rPr lang="en-GB" sz="3200" b="1" dirty="0">
                <a:solidFill>
                  <a:srgbClr val="0000FF"/>
                </a:solidFill>
                <a:latin typeface="Calibri"/>
                <a:ea typeface="Calibri"/>
                <a:cs typeface="Calibri"/>
                <a:sym typeface="Calibri"/>
              </a:rPr>
              <a:t>We Can Contain This!</a:t>
            </a:r>
          </a:p>
          <a:p>
            <a:pPr lvl="1" algn="ctr">
              <a:buClr>
                <a:schemeClr val="accent4"/>
              </a:buClr>
              <a:buSzPts val="4400"/>
            </a:pPr>
            <a:r>
              <a:rPr lang="en-GB" sz="3200" b="1" dirty="0">
                <a:solidFill>
                  <a:srgbClr val="FF0000"/>
                </a:solidFill>
                <a:latin typeface="Calibri"/>
                <a:ea typeface="Calibri"/>
                <a:cs typeface="Calibri"/>
                <a:sym typeface="Calibri"/>
              </a:rPr>
              <a:t>But Not Alone – Public Power !</a:t>
            </a:r>
          </a:p>
        </p:txBody>
      </p:sp>
      <p:pic>
        <p:nvPicPr>
          <p:cNvPr id="6" name="Picture 5">
            <a:extLst>
              <a:ext uri="{FF2B5EF4-FFF2-40B4-BE49-F238E27FC236}">
                <a16:creationId xmlns:a16="http://schemas.microsoft.com/office/drawing/2014/main" id="{E5387035-8DC2-08CB-F3F0-921FF3B880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7650" y="258034"/>
            <a:ext cx="1466850" cy="1466850"/>
          </a:xfrm>
          <a:prstGeom prst="rect">
            <a:avLst/>
          </a:prstGeom>
        </p:spPr>
      </p:pic>
    </p:spTree>
    <p:extLst>
      <p:ext uri="{BB962C8B-B14F-4D97-AF65-F5344CB8AC3E}">
        <p14:creationId xmlns:p14="http://schemas.microsoft.com/office/powerpoint/2010/main" val="389031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12" name="Google Shape;120;p18">
            <a:extLst>
              <a:ext uri="{FF2B5EF4-FFF2-40B4-BE49-F238E27FC236}">
                <a16:creationId xmlns:a16="http://schemas.microsoft.com/office/drawing/2014/main" id="{CCE0AA5E-43F3-4D0F-BE8B-679CD4CA6662}"/>
              </a:ext>
            </a:extLst>
          </p:cNvPr>
          <p:cNvSpPr txBox="1"/>
          <p:nvPr/>
        </p:nvSpPr>
        <p:spPr>
          <a:xfrm>
            <a:off x="2171700" y="928507"/>
            <a:ext cx="9555224" cy="1376810"/>
          </a:xfrm>
          <a:prstGeom prst="rect">
            <a:avLst/>
          </a:prstGeom>
          <a:noFill/>
          <a:ln>
            <a:noFill/>
          </a:ln>
        </p:spPr>
        <p:txBody>
          <a:bodyPr spcFirstLastPara="1" wrap="square" lIns="91425" tIns="45700" rIns="91425" bIns="45700" anchor="t" anchorCtr="0">
            <a:noAutofit/>
          </a:bodyPr>
          <a:lstStyle/>
          <a:p>
            <a:pPr marR="0" lvl="1" algn="l" defTabSz="457200" rtl="0" eaLnBrk="1" fontAlgn="auto" latinLnBrk="0" hangingPunct="1">
              <a:lnSpc>
                <a:spcPct val="100000"/>
              </a:lnSpc>
              <a:spcBef>
                <a:spcPts val="0"/>
              </a:spcBef>
              <a:spcAft>
                <a:spcPts val="0"/>
              </a:spcAft>
              <a:buClr>
                <a:srgbClr val="808080"/>
              </a:buClr>
              <a:buSzPts val="4400"/>
              <a:tabLst/>
              <a:defRPr/>
            </a:pPr>
            <a:r>
              <a:rPr kumimoji="0" lang="en-GB" sz="3200" b="0" i="0" u="none" strike="noStrike" kern="1200" cap="none" spc="0" normalizeH="0" baseline="0" noProof="0" dirty="0">
                <a:ln>
                  <a:noFill/>
                </a:ln>
                <a:solidFill>
                  <a:srgbClr val="F8F8F8">
                    <a:lumMod val="50000"/>
                  </a:srgbClr>
                </a:solidFill>
                <a:effectLst/>
                <a:uLnTx/>
                <a:uFillTx/>
                <a:latin typeface="Calibri"/>
                <a:ea typeface="Calibri"/>
                <a:cs typeface="Calibri"/>
                <a:sym typeface="Calibri"/>
              </a:rPr>
              <a:t>One nest, of Yellow-legged Asian hornets, can eat 100,000 pollinators in one year</a:t>
            </a:r>
          </a:p>
          <a:p>
            <a:pPr marL="914400" marR="0" lvl="1" indent="-457200" algn="l" defTabSz="457200" rtl="0" eaLnBrk="1" fontAlgn="auto" latinLnBrk="0" hangingPunct="1">
              <a:lnSpc>
                <a:spcPct val="100000"/>
              </a:lnSpc>
              <a:spcBef>
                <a:spcPts val="0"/>
              </a:spcBef>
              <a:spcAft>
                <a:spcPts val="0"/>
              </a:spcAft>
              <a:buClr>
                <a:srgbClr val="808080"/>
              </a:buClr>
              <a:buSzPts val="4400"/>
              <a:buFont typeface="Arial" panose="020B0604020202020204" pitchFamily="34" charset="0"/>
              <a:buChar char="•"/>
              <a:tabLst/>
              <a:defRPr/>
            </a:pPr>
            <a:endParaRPr kumimoji="0" lang="en-GB" sz="3200" b="0" i="0" u="none" strike="noStrike" kern="1200" cap="none" spc="0" normalizeH="0" baseline="0" noProof="0" dirty="0">
              <a:ln>
                <a:noFill/>
              </a:ln>
              <a:solidFill>
                <a:srgbClr val="F8F8F8">
                  <a:lumMod val="50000"/>
                </a:srgbClr>
              </a:solidFill>
              <a:effectLst/>
              <a:uLnTx/>
              <a:uFillTx/>
              <a:latin typeface="Calibri"/>
              <a:ea typeface="Calibri"/>
              <a:cs typeface="Calibri"/>
              <a:sym typeface="Calibri"/>
            </a:endParaRPr>
          </a:p>
        </p:txBody>
      </p:sp>
      <p:pic>
        <p:nvPicPr>
          <p:cNvPr id="3" name="Picture 2" descr="Monarch butterfly and flowers">
            <a:extLst>
              <a:ext uri="{FF2B5EF4-FFF2-40B4-BE49-F238E27FC236}">
                <a16:creationId xmlns:a16="http://schemas.microsoft.com/office/drawing/2014/main" id="{436B9437-BF91-4DB3-DB47-62D5E29688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568" y="2597143"/>
            <a:ext cx="3394417" cy="2262945"/>
          </a:xfrm>
          <a:prstGeom prst="rect">
            <a:avLst/>
          </a:prstGeom>
        </p:spPr>
      </p:pic>
      <p:pic>
        <p:nvPicPr>
          <p:cNvPr id="6" name="Picture 5" descr="A bee on a yellow flower&#10;&#10;Description automatically generated">
            <a:extLst>
              <a:ext uri="{FF2B5EF4-FFF2-40B4-BE49-F238E27FC236}">
                <a16:creationId xmlns:a16="http://schemas.microsoft.com/office/drawing/2014/main" id="{DD07420A-61B6-48B4-2A57-98BAECEF0CCC}"/>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115758" y="2110807"/>
            <a:ext cx="3394417" cy="2823377"/>
          </a:xfrm>
          <a:prstGeom prst="rect">
            <a:avLst/>
          </a:prstGeom>
        </p:spPr>
      </p:pic>
      <p:sp>
        <p:nvSpPr>
          <p:cNvPr id="8" name="TextBox 7">
            <a:extLst>
              <a:ext uri="{FF2B5EF4-FFF2-40B4-BE49-F238E27FC236}">
                <a16:creationId xmlns:a16="http://schemas.microsoft.com/office/drawing/2014/main" id="{B364D401-DF06-1363-7258-465F5DF4FABC}"/>
              </a:ext>
            </a:extLst>
          </p:cNvPr>
          <p:cNvSpPr txBox="1"/>
          <p:nvPr/>
        </p:nvSpPr>
        <p:spPr>
          <a:xfrm>
            <a:off x="8332507" y="4934184"/>
            <a:ext cx="3583268" cy="230832"/>
          </a:xfrm>
          <a:prstGeom prst="rect">
            <a:avLst/>
          </a:prstGeom>
          <a:noFill/>
        </p:spPr>
        <p:txBody>
          <a:bodyPr wrap="square" rtlCol="0">
            <a:spAutoFit/>
          </a:bodyPr>
          <a:lstStyle/>
          <a:p>
            <a:r>
              <a:rPr lang="en-GB" sz="900" dirty="0">
                <a:hlinkClick r:id="rId5" tooltip="https://en.wikipedia.org/wiki/Apis_mellifera"/>
              </a:rPr>
              <a:t>This Photo</a:t>
            </a:r>
            <a:r>
              <a:rPr lang="en-GB" sz="900" dirty="0"/>
              <a:t> by Unknown Author is licensed under </a:t>
            </a:r>
            <a:r>
              <a:rPr lang="en-GB" sz="900" dirty="0">
                <a:hlinkClick r:id="rId6" tooltip="https://creativecommons.org/licenses/by-sa/3.0/"/>
              </a:rPr>
              <a:t>CC BY-SA</a:t>
            </a:r>
            <a:endParaRPr lang="en-GB" sz="900" dirty="0"/>
          </a:p>
        </p:txBody>
      </p:sp>
      <p:pic>
        <p:nvPicPr>
          <p:cNvPr id="10" name="Picture 9" descr="A bee on a flower&#10;&#10;Description automatically generated">
            <a:extLst>
              <a:ext uri="{FF2B5EF4-FFF2-40B4-BE49-F238E27FC236}">
                <a16:creationId xmlns:a16="http://schemas.microsoft.com/office/drawing/2014/main" id="{0CABCBE6-D436-279F-23AF-EE5FBD9D178A}"/>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188419" y="2822584"/>
            <a:ext cx="3612195" cy="2037504"/>
          </a:xfrm>
          <a:prstGeom prst="rect">
            <a:avLst/>
          </a:prstGeom>
        </p:spPr>
      </p:pic>
      <p:pic>
        <p:nvPicPr>
          <p:cNvPr id="2" name="Picture 1">
            <a:extLst>
              <a:ext uri="{FF2B5EF4-FFF2-40B4-BE49-F238E27FC236}">
                <a16:creationId xmlns:a16="http://schemas.microsoft.com/office/drawing/2014/main" id="{C0DAB33B-4D19-FC78-8BD5-09E4284A780F}"/>
              </a:ext>
            </a:extLst>
          </p:cNvPr>
          <p:cNvPicPr>
            <a:picLocks noChangeAspect="1"/>
          </p:cNvPicPr>
          <p:nvPr/>
        </p:nvPicPr>
        <p:blipFill>
          <a:blip r:embed="rId9"/>
          <a:stretch>
            <a:fillRect/>
          </a:stretch>
        </p:blipFill>
        <p:spPr>
          <a:xfrm>
            <a:off x="387293" y="369002"/>
            <a:ext cx="1469263" cy="1469263"/>
          </a:xfrm>
          <a:prstGeom prst="rect">
            <a:avLst/>
          </a:prstGeom>
        </p:spPr>
      </p:pic>
    </p:spTree>
    <p:extLst>
      <p:ext uri="{BB962C8B-B14F-4D97-AF65-F5344CB8AC3E}">
        <p14:creationId xmlns:p14="http://schemas.microsoft.com/office/powerpoint/2010/main" val="365281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6FA792-9F1B-48D0-15D4-AE615FA5B81C}"/>
              </a:ext>
            </a:extLst>
          </p:cNvPr>
          <p:cNvPicPr>
            <a:picLocks noChangeAspect="1"/>
          </p:cNvPicPr>
          <p:nvPr/>
        </p:nvPicPr>
        <p:blipFill>
          <a:blip r:embed="rId3"/>
          <a:stretch>
            <a:fillRect/>
          </a:stretch>
        </p:blipFill>
        <p:spPr>
          <a:xfrm>
            <a:off x="641350" y="250044"/>
            <a:ext cx="10909300" cy="6357912"/>
          </a:xfrm>
          <a:prstGeom prst="rect">
            <a:avLst/>
          </a:prstGeom>
        </p:spPr>
      </p:pic>
    </p:spTree>
    <p:extLst>
      <p:ext uri="{BB962C8B-B14F-4D97-AF65-F5344CB8AC3E}">
        <p14:creationId xmlns:p14="http://schemas.microsoft.com/office/powerpoint/2010/main" val="68188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455995" y="2593527"/>
            <a:ext cx="11280009" cy="3892049"/>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Over-wintered queens become active and start foraging</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Build a primary nest typically in a lowdown sheltered spot and begin the production of a new colony</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Nest is brown in colour, similar to a wasp nest</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Only fly during the day</a:t>
            </a:r>
          </a:p>
          <a:p>
            <a:pPr lvl="1">
              <a:buClr>
                <a:schemeClr val="accent4"/>
              </a:buClr>
              <a:buSzPts val="4400"/>
            </a:pPr>
            <a:endParaRPr lang="en-GB" sz="3200" dirty="0">
              <a:solidFill>
                <a:schemeClr val="bg2">
                  <a:lumMod val="50000"/>
                </a:schemeClr>
              </a:solidFill>
              <a:latin typeface="Calibri"/>
              <a:ea typeface="Calibri"/>
              <a:cs typeface="Calibri"/>
              <a:sym typeface="Calibri"/>
            </a:endParaRPr>
          </a:p>
        </p:txBody>
      </p:sp>
      <p:sp>
        <p:nvSpPr>
          <p:cNvPr id="12" name="Google Shape;120;p18">
            <a:extLst>
              <a:ext uri="{FF2B5EF4-FFF2-40B4-BE49-F238E27FC236}">
                <a16:creationId xmlns:a16="http://schemas.microsoft.com/office/drawing/2014/main" id="{1591EEA1-1F20-43F7-982D-A6B1D94673E5}"/>
              </a:ext>
            </a:extLst>
          </p:cNvPr>
          <p:cNvSpPr txBox="1"/>
          <p:nvPr/>
        </p:nvSpPr>
        <p:spPr>
          <a:xfrm>
            <a:off x="2523649" y="734680"/>
            <a:ext cx="3738563" cy="1192716"/>
          </a:xfrm>
          <a:prstGeom prst="rect">
            <a:avLst/>
          </a:prstGeom>
          <a:noFill/>
          <a:ln>
            <a:noFill/>
          </a:ln>
        </p:spPr>
        <p:txBody>
          <a:bodyPr spcFirstLastPara="1" wrap="square" lIns="91425" tIns="45700" rIns="91425" bIns="45700" anchor="t" anchorCtr="0">
            <a:noAutofit/>
          </a:bodyPr>
          <a:lstStyle/>
          <a:p>
            <a:pPr lvl="1">
              <a:buClr>
                <a:schemeClr val="accent4"/>
              </a:buClr>
              <a:buSzPts val="4400"/>
            </a:pPr>
            <a:r>
              <a:rPr lang="en-GB" sz="6000" b="1" dirty="0">
                <a:solidFill>
                  <a:srgbClr val="FFC000"/>
                </a:solidFill>
                <a:latin typeface="Calibri"/>
                <a:ea typeface="Calibri"/>
                <a:cs typeface="Calibri"/>
                <a:sym typeface="Calibri"/>
              </a:rPr>
              <a:t>Spring</a:t>
            </a:r>
          </a:p>
          <a:p>
            <a:pPr marR="0" lvl="1" algn="l" rtl="0">
              <a:spcBef>
                <a:spcPts val="0"/>
              </a:spcBef>
              <a:spcAft>
                <a:spcPts val="0"/>
              </a:spcAft>
              <a:buClr>
                <a:schemeClr val="accent4"/>
              </a:buClr>
              <a:buSzPts val="4400"/>
            </a:pPr>
            <a:endParaRPr sz="4400" b="1" i="0" u="none" strike="noStrike" cap="none" dirty="0">
              <a:solidFill>
                <a:srgbClr val="0070C0"/>
              </a:solidFill>
              <a:latin typeface="Calibri"/>
              <a:ea typeface="Calibri"/>
              <a:cs typeface="Calibri"/>
              <a:sym typeface="Calibri"/>
            </a:endParaRPr>
          </a:p>
        </p:txBody>
      </p:sp>
      <p:sp>
        <p:nvSpPr>
          <p:cNvPr id="14" name="Google Shape;94;p14">
            <a:extLst>
              <a:ext uri="{FF2B5EF4-FFF2-40B4-BE49-F238E27FC236}">
                <a16:creationId xmlns:a16="http://schemas.microsoft.com/office/drawing/2014/main" id="{D7FA995C-EA0D-46B4-B06F-15416CA27B62}"/>
              </a:ext>
            </a:extLst>
          </p:cNvPr>
          <p:cNvSpPr txBox="1"/>
          <p:nvPr/>
        </p:nvSpPr>
        <p:spPr>
          <a:xfrm>
            <a:off x="7475151" y="2609832"/>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John De Carteret</a:t>
            </a:r>
            <a:endParaRPr sz="1000" b="1" dirty="0">
              <a:solidFill>
                <a:schemeClr val="bg2">
                  <a:lumMod val="50000"/>
                </a:schemeClr>
              </a:solidFill>
            </a:endParaRPr>
          </a:p>
        </p:txBody>
      </p:sp>
      <p:pic>
        <p:nvPicPr>
          <p:cNvPr id="7" name="Picture 6">
            <a:extLst>
              <a:ext uri="{FF2B5EF4-FFF2-40B4-BE49-F238E27FC236}">
                <a16:creationId xmlns:a16="http://schemas.microsoft.com/office/drawing/2014/main" id="{B9C456B2-CAB8-480D-A782-1F9B44BEB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6475" y="526973"/>
            <a:ext cx="2862694" cy="2066554"/>
          </a:xfrm>
          <a:prstGeom prst="rect">
            <a:avLst/>
          </a:prstGeom>
        </p:spPr>
      </p:pic>
      <p:pic>
        <p:nvPicPr>
          <p:cNvPr id="2" name="Picture 1">
            <a:extLst>
              <a:ext uri="{FF2B5EF4-FFF2-40B4-BE49-F238E27FC236}">
                <a16:creationId xmlns:a16="http://schemas.microsoft.com/office/drawing/2014/main" id="{3CAABF30-6B33-5F84-5266-F3E714CA693D}"/>
              </a:ext>
            </a:extLst>
          </p:cNvPr>
          <p:cNvPicPr>
            <a:picLocks noChangeAspect="1"/>
          </p:cNvPicPr>
          <p:nvPr/>
        </p:nvPicPr>
        <p:blipFill>
          <a:blip r:embed="rId4"/>
          <a:stretch>
            <a:fillRect/>
          </a:stretch>
        </p:blipFill>
        <p:spPr>
          <a:xfrm>
            <a:off x="387293" y="369002"/>
            <a:ext cx="1469263" cy="14692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386967" y="2271992"/>
            <a:ext cx="11403833" cy="3813343"/>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The queens build a larger secondary nest which is typically in an elevated position</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A single colony can produce up to 6000 individuals in one season. </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Can be spotted ‘hawking’ honey bees outside their hive</a:t>
            </a:r>
          </a:p>
          <a:p>
            <a:pPr lvl="1">
              <a:buClr>
                <a:schemeClr val="accent4"/>
              </a:buClr>
              <a:buSzPts val="4400"/>
            </a:pPr>
            <a:endParaRPr lang="en-GB" sz="3200" dirty="0">
              <a:solidFill>
                <a:schemeClr val="bg2">
                  <a:lumMod val="50000"/>
                </a:schemeClr>
              </a:solidFill>
              <a:latin typeface="Calibri"/>
              <a:ea typeface="Calibri"/>
              <a:cs typeface="Calibri"/>
              <a:sym typeface="Calibri"/>
            </a:endParaRP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sp>
        <p:nvSpPr>
          <p:cNvPr id="12" name="Google Shape;120;p18">
            <a:extLst>
              <a:ext uri="{FF2B5EF4-FFF2-40B4-BE49-F238E27FC236}">
                <a16:creationId xmlns:a16="http://schemas.microsoft.com/office/drawing/2014/main" id="{1591EEA1-1F20-43F7-982D-A6B1D94673E5}"/>
              </a:ext>
            </a:extLst>
          </p:cNvPr>
          <p:cNvSpPr txBox="1"/>
          <p:nvPr/>
        </p:nvSpPr>
        <p:spPr>
          <a:xfrm>
            <a:off x="2426272" y="851994"/>
            <a:ext cx="3400425" cy="911142"/>
          </a:xfrm>
          <a:prstGeom prst="rect">
            <a:avLst/>
          </a:prstGeom>
          <a:noFill/>
          <a:ln>
            <a:noFill/>
          </a:ln>
        </p:spPr>
        <p:txBody>
          <a:bodyPr spcFirstLastPara="1" wrap="square" lIns="91425" tIns="45700" rIns="91425" bIns="45700" anchor="t" anchorCtr="0">
            <a:noAutofit/>
          </a:bodyPr>
          <a:lstStyle/>
          <a:p>
            <a:pPr lvl="1">
              <a:buClr>
                <a:schemeClr val="accent4"/>
              </a:buClr>
              <a:buSzPts val="4400"/>
            </a:pPr>
            <a:r>
              <a:rPr lang="en-GB" sz="6000" b="1" dirty="0">
                <a:solidFill>
                  <a:srgbClr val="FFC000"/>
                </a:solidFill>
                <a:latin typeface="Calibri"/>
                <a:ea typeface="Calibri"/>
                <a:cs typeface="Calibri"/>
                <a:sym typeface="Calibri"/>
              </a:rPr>
              <a:t>Summer</a:t>
            </a:r>
          </a:p>
          <a:p>
            <a:pPr marR="0" lvl="1" algn="l" rtl="0">
              <a:spcBef>
                <a:spcPts val="0"/>
              </a:spcBef>
              <a:spcAft>
                <a:spcPts val="0"/>
              </a:spcAft>
              <a:buClr>
                <a:schemeClr val="accent4"/>
              </a:buClr>
              <a:buSzPts val="4400"/>
            </a:pPr>
            <a:endParaRPr sz="4400" b="1" i="0" u="none" strike="noStrike" cap="none" dirty="0">
              <a:solidFill>
                <a:srgbClr val="0070C0"/>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7D3A0D56-D966-4DB8-B2D3-7AF83A976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9070" y="529479"/>
            <a:ext cx="2897505" cy="1742513"/>
          </a:xfrm>
          <a:prstGeom prst="rect">
            <a:avLst/>
          </a:prstGeom>
        </p:spPr>
      </p:pic>
      <p:sp>
        <p:nvSpPr>
          <p:cNvPr id="10" name="Google Shape;94;p14">
            <a:extLst>
              <a:ext uri="{FF2B5EF4-FFF2-40B4-BE49-F238E27FC236}">
                <a16:creationId xmlns:a16="http://schemas.microsoft.com/office/drawing/2014/main" id="{496C32EE-885D-42E4-BE60-9C131E7A4410}"/>
              </a:ext>
            </a:extLst>
          </p:cNvPr>
          <p:cNvSpPr txBox="1"/>
          <p:nvPr/>
        </p:nvSpPr>
        <p:spPr>
          <a:xfrm>
            <a:off x="7475151" y="2215968"/>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Pixabay </a:t>
            </a:r>
            <a:endParaRPr sz="1000" b="1" dirty="0">
              <a:solidFill>
                <a:schemeClr val="bg2">
                  <a:lumMod val="50000"/>
                </a:schemeClr>
              </a:solidFill>
            </a:endParaRPr>
          </a:p>
        </p:txBody>
      </p:sp>
      <p:pic>
        <p:nvPicPr>
          <p:cNvPr id="2" name="Picture 1">
            <a:extLst>
              <a:ext uri="{FF2B5EF4-FFF2-40B4-BE49-F238E27FC236}">
                <a16:creationId xmlns:a16="http://schemas.microsoft.com/office/drawing/2014/main" id="{ECE42A31-1E4E-95DA-697A-3B084277BF54}"/>
              </a:ext>
            </a:extLst>
          </p:cNvPr>
          <p:cNvPicPr>
            <a:picLocks noChangeAspect="1"/>
          </p:cNvPicPr>
          <p:nvPr/>
        </p:nvPicPr>
        <p:blipFill>
          <a:blip r:embed="rId4"/>
          <a:stretch>
            <a:fillRect/>
          </a:stretch>
        </p:blipFill>
        <p:spPr>
          <a:xfrm>
            <a:off x="387293" y="369002"/>
            <a:ext cx="1469263" cy="1469263"/>
          </a:xfrm>
          <a:prstGeom prst="rect">
            <a:avLst/>
          </a:prstGeom>
        </p:spPr>
      </p:pic>
    </p:spTree>
    <p:extLst>
      <p:ext uri="{BB962C8B-B14F-4D97-AF65-F5344CB8AC3E}">
        <p14:creationId xmlns:p14="http://schemas.microsoft.com/office/powerpoint/2010/main" val="271561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 name="Google Shape;120;p18">
            <a:extLst>
              <a:ext uri="{FF2B5EF4-FFF2-40B4-BE49-F238E27FC236}">
                <a16:creationId xmlns:a16="http://schemas.microsoft.com/office/drawing/2014/main" id="{7EB0C774-78AD-4B54-8DDA-40BF9CDFA2E1}"/>
              </a:ext>
            </a:extLst>
          </p:cNvPr>
          <p:cNvSpPr txBox="1"/>
          <p:nvPr/>
        </p:nvSpPr>
        <p:spPr>
          <a:xfrm>
            <a:off x="422713" y="2479364"/>
            <a:ext cx="11332341" cy="2888400"/>
          </a:xfrm>
          <a:prstGeom prst="rect">
            <a:avLst/>
          </a:prstGeom>
          <a:noFill/>
          <a:ln>
            <a:noFill/>
          </a:ln>
        </p:spPr>
        <p:txBody>
          <a:bodyPr spcFirstLastPara="1" wrap="square" lIns="91425" tIns="45700" rIns="91425" bIns="45700" anchor="t" anchorCtr="0">
            <a:noAutofit/>
          </a:bodyPr>
          <a:lstStyle/>
          <a:p>
            <a:pPr marL="685800" marR="0" lvl="0" indent="-381000" algn="l" rtl="0">
              <a:spcBef>
                <a:spcPts val="0"/>
              </a:spcBef>
              <a:spcAft>
                <a:spcPts val="0"/>
              </a:spcAft>
              <a:buClr>
                <a:schemeClr val="dk1"/>
              </a:buClr>
              <a:buSzPts val="4800"/>
              <a:buFont typeface="Arial"/>
              <a:buNone/>
            </a:pPr>
            <a:endParaRPr lang="en-GB" sz="1600" dirty="0">
              <a:solidFill>
                <a:srgbClr val="FFC000"/>
              </a:solidFill>
              <a:latin typeface="Calibri"/>
              <a:ea typeface="Calibri"/>
              <a:cs typeface="Calibri"/>
              <a:sym typeface="Calibri"/>
            </a:endParaRP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Nests high up in trees more likely to be seen when the leaves start to fall</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Can be seen foraging on flowering ivy and fallen fruit</a:t>
            </a:r>
          </a:p>
          <a:p>
            <a:pPr marL="914400" lvl="1" indent="-457200">
              <a:buClr>
                <a:schemeClr val="accent4"/>
              </a:buClr>
              <a:buSzPts val="4400"/>
              <a:buFont typeface="Arial" panose="020B0604020202020204" pitchFamily="34" charset="0"/>
              <a:buChar char="•"/>
            </a:pPr>
            <a:r>
              <a:rPr lang="en-GB" sz="3200" dirty="0">
                <a:solidFill>
                  <a:schemeClr val="bg2">
                    <a:lumMod val="50000"/>
                  </a:schemeClr>
                </a:solidFill>
                <a:latin typeface="Calibri"/>
                <a:ea typeface="Calibri"/>
                <a:cs typeface="Calibri"/>
                <a:sym typeface="Calibri"/>
              </a:rPr>
              <a:t>Mated queens leave the nest to find a suitable place to over-winter and leave the workers and males to die</a:t>
            </a:r>
          </a:p>
          <a:p>
            <a:pPr marR="0" lvl="1" algn="l" rtl="0">
              <a:spcBef>
                <a:spcPts val="0"/>
              </a:spcBef>
              <a:spcAft>
                <a:spcPts val="0"/>
              </a:spcAft>
              <a:buClr>
                <a:schemeClr val="accent4"/>
              </a:buClr>
              <a:buSzPts val="4400"/>
            </a:pPr>
            <a:endParaRPr sz="4400" b="0" i="0" u="none" strike="noStrike" cap="none" dirty="0">
              <a:solidFill>
                <a:schemeClr val="accent1">
                  <a:lumMod val="75000"/>
                </a:schemeClr>
              </a:solidFill>
              <a:latin typeface="Calibri"/>
              <a:ea typeface="Calibri"/>
              <a:cs typeface="Calibri"/>
              <a:sym typeface="Calibri"/>
            </a:endParaRPr>
          </a:p>
        </p:txBody>
      </p:sp>
      <p:sp>
        <p:nvSpPr>
          <p:cNvPr id="12" name="Google Shape;120;p18">
            <a:extLst>
              <a:ext uri="{FF2B5EF4-FFF2-40B4-BE49-F238E27FC236}">
                <a16:creationId xmlns:a16="http://schemas.microsoft.com/office/drawing/2014/main" id="{1591EEA1-1F20-43F7-982D-A6B1D94673E5}"/>
              </a:ext>
            </a:extLst>
          </p:cNvPr>
          <p:cNvSpPr txBox="1"/>
          <p:nvPr/>
        </p:nvSpPr>
        <p:spPr>
          <a:xfrm>
            <a:off x="2152650" y="755168"/>
            <a:ext cx="3400425" cy="911142"/>
          </a:xfrm>
          <a:prstGeom prst="rect">
            <a:avLst/>
          </a:prstGeom>
          <a:noFill/>
          <a:ln>
            <a:noFill/>
          </a:ln>
        </p:spPr>
        <p:txBody>
          <a:bodyPr spcFirstLastPara="1" wrap="square" lIns="91425" tIns="45700" rIns="91425" bIns="45700" anchor="t" anchorCtr="0">
            <a:noAutofit/>
          </a:bodyPr>
          <a:lstStyle/>
          <a:p>
            <a:pPr lvl="1">
              <a:buClr>
                <a:schemeClr val="accent4"/>
              </a:buClr>
              <a:buSzPts val="4400"/>
            </a:pPr>
            <a:r>
              <a:rPr lang="en-GB" sz="6000" b="1" dirty="0">
                <a:solidFill>
                  <a:srgbClr val="FFC000"/>
                </a:solidFill>
                <a:latin typeface="Calibri"/>
                <a:ea typeface="Calibri"/>
                <a:cs typeface="Calibri"/>
                <a:sym typeface="Calibri"/>
              </a:rPr>
              <a:t>Autumn</a:t>
            </a:r>
          </a:p>
          <a:p>
            <a:pPr marR="0" lvl="1" algn="l" rtl="0">
              <a:spcBef>
                <a:spcPts val="0"/>
              </a:spcBef>
              <a:spcAft>
                <a:spcPts val="0"/>
              </a:spcAft>
              <a:buClr>
                <a:schemeClr val="accent4"/>
              </a:buClr>
              <a:buSzPts val="4400"/>
            </a:pPr>
            <a:endParaRPr sz="4400" b="1" i="0" u="none" strike="noStrike" cap="none" dirty="0">
              <a:solidFill>
                <a:srgbClr val="0070C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FDA862C7-8677-4324-8043-C95C5483A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8988" y="618314"/>
            <a:ext cx="3102925" cy="1743844"/>
          </a:xfrm>
          <a:prstGeom prst="rect">
            <a:avLst/>
          </a:prstGeom>
        </p:spPr>
      </p:pic>
      <p:sp>
        <p:nvSpPr>
          <p:cNvPr id="7" name="Google Shape;94;p14">
            <a:extLst>
              <a:ext uri="{FF2B5EF4-FFF2-40B4-BE49-F238E27FC236}">
                <a16:creationId xmlns:a16="http://schemas.microsoft.com/office/drawing/2014/main" id="{079E7329-8A34-46C8-81AE-C09A390953A6}"/>
              </a:ext>
            </a:extLst>
          </p:cNvPr>
          <p:cNvSpPr txBox="1"/>
          <p:nvPr/>
        </p:nvSpPr>
        <p:spPr>
          <a:xfrm>
            <a:off x="7787780" y="2321238"/>
            <a:ext cx="3545342" cy="2718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000" b="1" dirty="0">
                <a:solidFill>
                  <a:schemeClr val="bg2">
                    <a:lumMod val="50000"/>
                  </a:schemeClr>
                </a:solidFill>
                <a:latin typeface="Calibri"/>
                <a:ea typeface="Calibri"/>
                <a:cs typeface="Calibri"/>
                <a:sym typeface="Calibri"/>
              </a:rPr>
              <a:t>Image:   Claude Alleva on Pixabay </a:t>
            </a:r>
            <a:endParaRPr sz="1000" b="1" dirty="0">
              <a:solidFill>
                <a:schemeClr val="bg2">
                  <a:lumMod val="50000"/>
                </a:schemeClr>
              </a:solidFill>
            </a:endParaRPr>
          </a:p>
        </p:txBody>
      </p:sp>
      <p:pic>
        <p:nvPicPr>
          <p:cNvPr id="2" name="Picture 1">
            <a:extLst>
              <a:ext uri="{FF2B5EF4-FFF2-40B4-BE49-F238E27FC236}">
                <a16:creationId xmlns:a16="http://schemas.microsoft.com/office/drawing/2014/main" id="{460A4AB5-B285-6C54-9915-13A497721030}"/>
              </a:ext>
            </a:extLst>
          </p:cNvPr>
          <p:cNvPicPr>
            <a:picLocks noChangeAspect="1"/>
          </p:cNvPicPr>
          <p:nvPr/>
        </p:nvPicPr>
        <p:blipFill>
          <a:blip r:embed="rId4"/>
          <a:stretch>
            <a:fillRect/>
          </a:stretch>
        </p:blipFill>
        <p:spPr>
          <a:xfrm>
            <a:off x="387293" y="369002"/>
            <a:ext cx="1469263" cy="1469263"/>
          </a:xfrm>
          <a:prstGeom prst="rect">
            <a:avLst/>
          </a:prstGeom>
        </p:spPr>
      </p:pic>
    </p:spTree>
    <p:extLst>
      <p:ext uri="{BB962C8B-B14F-4D97-AF65-F5344CB8AC3E}">
        <p14:creationId xmlns:p14="http://schemas.microsoft.com/office/powerpoint/2010/main" val="2977697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7B95-D14B-44ED-34C7-D5652FA615FE}"/>
              </a:ext>
            </a:extLst>
          </p:cNvPr>
          <p:cNvSpPr>
            <a:spLocks noGrp="1"/>
          </p:cNvSpPr>
          <p:nvPr>
            <p:ph type="title"/>
          </p:nvPr>
        </p:nvSpPr>
        <p:spPr>
          <a:xfrm>
            <a:off x="1981200" y="274638"/>
            <a:ext cx="8229600" cy="836712"/>
          </a:xfrm>
        </p:spPr>
        <p:txBody>
          <a:bodyPr>
            <a:normAutofit/>
          </a:bodyPr>
          <a:lstStyle/>
          <a:p>
            <a:pPr algn="l"/>
            <a:r>
              <a:rPr lang="en-GB" dirty="0">
                <a:solidFill>
                  <a:srgbClr val="009900"/>
                </a:solidFill>
                <a:effectLst>
                  <a:outerShdw blurRad="38100" dist="38100" dir="2700000" algn="tl">
                    <a:srgbClr val="000000">
                      <a:alpha val="43137"/>
                    </a:srgbClr>
                  </a:outerShdw>
                </a:effectLst>
              </a:rPr>
              <a:t>Secondary Nest – May/October</a:t>
            </a:r>
            <a:endParaRPr lang="en-GB" dirty="0"/>
          </a:p>
        </p:txBody>
      </p:sp>
      <p:pic>
        <p:nvPicPr>
          <p:cNvPr id="5" name="Content Placeholder 4">
            <a:extLst>
              <a:ext uri="{FF2B5EF4-FFF2-40B4-BE49-F238E27FC236}">
                <a16:creationId xmlns:a16="http://schemas.microsoft.com/office/drawing/2014/main" id="{95E5548E-E569-C641-64D1-B5B9E245009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817" b="5719"/>
          <a:stretch/>
        </p:blipFill>
        <p:spPr>
          <a:xfrm>
            <a:off x="2362200" y="1009650"/>
            <a:ext cx="6946900" cy="5160781"/>
          </a:xfrm>
        </p:spPr>
      </p:pic>
      <p:sp>
        <p:nvSpPr>
          <p:cNvPr id="3" name="TextBox 2">
            <a:extLst>
              <a:ext uri="{FF2B5EF4-FFF2-40B4-BE49-F238E27FC236}">
                <a16:creationId xmlns:a16="http://schemas.microsoft.com/office/drawing/2014/main" id="{01366887-E58A-0F83-F90C-4CA78D895673}"/>
              </a:ext>
            </a:extLst>
          </p:cNvPr>
          <p:cNvSpPr txBox="1"/>
          <p:nvPr/>
        </p:nvSpPr>
        <p:spPr>
          <a:xfrm>
            <a:off x="2287173" y="6226737"/>
            <a:ext cx="7170485" cy="276999"/>
          </a:xfrm>
          <a:prstGeom prst="rect">
            <a:avLst/>
          </a:prstGeom>
          <a:noFill/>
        </p:spPr>
        <p:txBody>
          <a:bodyPr wrap="square" rtlCol="0">
            <a:spAutoFit/>
          </a:bodyPr>
          <a:lstStyle/>
          <a:p>
            <a:pPr algn="ctr" defTabSz="914400">
              <a:defRPr/>
            </a:pPr>
            <a:r>
              <a:rPr lang="en-US" sz="1200" b="1" dirty="0">
                <a:solidFill>
                  <a:prstClr val="black"/>
                </a:solidFill>
                <a:latin typeface="Arial" panose="020B0604020202020204" pitchFamily="34" charset="0"/>
                <a:cs typeface="Arial" panose="020B0604020202020204" pitchFamily="34" charset="0"/>
              </a:rPr>
              <a:t>"Courtesy The Animal and Plant Health Agency - </a:t>
            </a:r>
            <a:r>
              <a:rPr lang="en-GB" sz="1200" b="1" dirty="0">
                <a:solidFill>
                  <a:prstClr val="black"/>
                </a:solidFill>
                <a:latin typeface="Arial" panose="020B0604020202020204" pitchFamily="34" charset="0"/>
                <a:cs typeface="Arial" panose="020B0604020202020204" pitchFamily="34" charset="0"/>
              </a:rPr>
              <a:t>Julia Hoggard (APHA), Crown Copyright" </a:t>
            </a:r>
          </a:p>
        </p:txBody>
      </p:sp>
      <p:sp>
        <p:nvSpPr>
          <p:cNvPr id="4" name="Title 5">
            <a:extLst>
              <a:ext uri="{FF2B5EF4-FFF2-40B4-BE49-F238E27FC236}">
                <a16:creationId xmlns:a16="http://schemas.microsoft.com/office/drawing/2014/main" id="{4BE06F4B-A6C1-0C9F-6D3E-FDDD7CD1C5BE}"/>
              </a:ext>
            </a:extLst>
          </p:cNvPr>
          <p:cNvSpPr txBox="1">
            <a:spLocks/>
          </p:cNvSpPr>
          <p:nvPr/>
        </p:nvSpPr>
        <p:spPr>
          <a:xfrm>
            <a:off x="1955592" y="116632"/>
            <a:ext cx="8229600" cy="836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4000" dirty="0">
              <a:solidFill>
                <a:srgbClr val="0099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3149275"/>
      </p:ext>
    </p:extLst>
  </p:cSld>
  <p:clrMapOvr>
    <a:masterClrMapping/>
  </p:clrMapOvr>
</p:sld>
</file>

<file path=ppt/theme/theme1.xml><?xml version="1.0" encoding="utf-8"?>
<a:theme xmlns:a="http://schemas.openxmlformats.org/drawingml/2006/main" name="Basi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4CDA168FD2B648BEDDBB31C45CE39E" ma:contentTypeVersion="13" ma:contentTypeDescription="Create a new document." ma:contentTypeScope="" ma:versionID="59710560b40c48c06815a3d9ccf2c4c2">
  <xsd:schema xmlns:xsd="http://www.w3.org/2001/XMLSchema" xmlns:xs="http://www.w3.org/2001/XMLSchema" xmlns:p="http://schemas.microsoft.com/office/2006/metadata/properties" xmlns:ns2="255787c2-7691-4a50-9a10-9f94024e22b7" xmlns:ns3="f1114948-af89-4048-a02e-a2c8506c2673" targetNamespace="http://schemas.microsoft.com/office/2006/metadata/properties" ma:root="true" ma:fieldsID="0634750f080b78a62e0eaa80c5e70bd5" ns2:_="" ns3:_="">
    <xsd:import namespace="255787c2-7691-4a50-9a10-9f94024e22b7"/>
    <xsd:import namespace="f1114948-af89-4048-a02e-a2c8506c26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787c2-7691-4a50-9a10-9f94024e2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3f4d20c-784a-435c-b5b3-47013ef812f1"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114948-af89-4048-a02e-a2c8506c267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1ff3eff-f5c4-417a-8965-253de2d12b75}" ma:internalName="TaxCatchAll" ma:showField="CatchAllData" ma:web="f1114948-af89-4048-a02e-a2c8506c26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5787c2-7691-4a50-9a10-9f94024e22b7">
      <Terms xmlns="http://schemas.microsoft.com/office/infopath/2007/PartnerControls"/>
    </lcf76f155ced4ddcb4097134ff3c332f>
    <TaxCatchAll xmlns="f1114948-af89-4048-a02e-a2c8506c2673" xsi:nil="true"/>
  </documentManagement>
</p:properties>
</file>

<file path=customXml/itemProps1.xml><?xml version="1.0" encoding="utf-8"?>
<ds:datastoreItem xmlns:ds="http://schemas.openxmlformats.org/officeDocument/2006/customXml" ds:itemID="{AA566DC6-21DE-477E-9DD0-891EA2178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5787c2-7691-4a50-9a10-9f94024e22b7"/>
    <ds:schemaRef ds:uri="f1114948-af89-4048-a02e-a2c8506c26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1313E1-4E3A-469F-833F-42FF24B651EB}">
  <ds:schemaRefs>
    <ds:schemaRef ds:uri="http://schemas.microsoft.com/sharepoint/v3/contenttype/forms"/>
  </ds:schemaRefs>
</ds:datastoreItem>
</file>

<file path=customXml/itemProps3.xml><?xml version="1.0" encoding="utf-8"?>
<ds:datastoreItem xmlns:ds="http://schemas.openxmlformats.org/officeDocument/2006/customXml" ds:itemID="{15751704-52C9-4147-BF7D-4753899AFAF8}">
  <ds:schemaRefs>
    <ds:schemaRef ds:uri="http://schemas.microsoft.com/office/2006/metadata/properties"/>
    <ds:schemaRef ds:uri="http://schemas.microsoft.com/office/infopath/2007/PartnerControls"/>
    <ds:schemaRef ds:uri="255787c2-7691-4a50-9a10-9f94024e22b7"/>
    <ds:schemaRef ds:uri="f1114948-af89-4048-a02e-a2c8506c2673"/>
  </ds:schemaRefs>
</ds:datastoreItem>
</file>

<file path=docProps/app.xml><?xml version="1.0" encoding="utf-8"?>
<Properties xmlns="http://schemas.openxmlformats.org/officeDocument/2006/extended-properties" xmlns:vt="http://schemas.openxmlformats.org/officeDocument/2006/docPropsVTypes">
  <Template>Basis</Template>
  <TotalTime>4203</TotalTime>
  <Words>929</Words>
  <Application>Microsoft Office PowerPoint</Application>
  <PresentationFormat>Widescreen</PresentationFormat>
  <Paragraphs>140</Paragraphs>
  <Slides>35</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Arial</vt:lpstr>
      <vt:lpstr>Calibri</vt:lpstr>
      <vt:lpstr>Corbel</vt:lpstr>
      <vt:lpstr>Courier New</vt:lpstr>
      <vt:lpstr>Segoe UI</vt:lpstr>
      <vt:lpstr>system-ui</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Nest – May/October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Murdin</dc:creator>
  <cp:lastModifiedBy>Andrew Brown</cp:lastModifiedBy>
  <cp:revision>195</cp:revision>
  <cp:lastPrinted>2022-12-09T09:19:37Z</cp:lastPrinted>
  <dcterms:modified xsi:type="dcterms:W3CDTF">2026-02-18T15:10:18Z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0x010100B04CDA168FD2B648BEDDBB31C45CE39E</vt:lpwstr>
  </property>
  <property fmtid="{D5CDD505-2E9C-101B-9397-08002B2CF9AE}" pid="3" name="Order">
    <vt:r8>774200</vt:r8>
  </property>
  <property fmtid="{D5CDD505-2E9C-101B-9397-08002B2CF9AE}" pid="4" name="MediaServiceImageTags">
    <vt:lpwstr/>
  </property>
</Properties>
</file>