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87" r:id="rId4"/>
  </p:sldMasterIdLst>
  <p:notesMasterIdLst>
    <p:notesMasterId r:id="rId42"/>
  </p:notesMasterIdLst>
  <p:sldIdLst>
    <p:sldId id="347" r:id="rId5"/>
    <p:sldId id="258" r:id="rId6"/>
    <p:sldId id="257" r:id="rId7"/>
    <p:sldId id="312" r:id="rId8"/>
    <p:sldId id="333" r:id="rId9"/>
    <p:sldId id="261" r:id="rId10"/>
    <p:sldId id="307" r:id="rId11"/>
    <p:sldId id="309" r:id="rId12"/>
    <p:sldId id="328" r:id="rId13"/>
    <p:sldId id="340" r:id="rId14"/>
    <p:sldId id="341" r:id="rId15"/>
    <p:sldId id="342" r:id="rId16"/>
    <p:sldId id="313" r:id="rId17"/>
    <p:sldId id="339" r:id="rId18"/>
    <p:sldId id="304" r:id="rId19"/>
    <p:sldId id="306" r:id="rId20"/>
    <p:sldId id="260" r:id="rId21"/>
    <p:sldId id="301" r:id="rId22"/>
    <p:sldId id="308" r:id="rId23"/>
    <p:sldId id="259" r:id="rId24"/>
    <p:sldId id="314" r:id="rId25"/>
    <p:sldId id="281" r:id="rId26"/>
    <p:sldId id="315" r:id="rId27"/>
    <p:sldId id="285" r:id="rId28"/>
    <p:sldId id="329" r:id="rId29"/>
    <p:sldId id="335" r:id="rId30"/>
    <p:sldId id="345" r:id="rId31"/>
    <p:sldId id="346" r:id="rId32"/>
    <p:sldId id="334" r:id="rId33"/>
    <p:sldId id="337" r:id="rId34"/>
    <p:sldId id="343" r:id="rId35"/>
    <p:sldId id="338" r:id="rId36"/>
    <p:sldId id="344" r:id="rId37"/>
    <p:sldId id="305" r:id="rId38"/>
    <p:sldId id="256" r:id="rId39"/>
    <p:sldId id="303" r:id="rId40"/>
    <p:sldId id="311" r:id="rId41"/>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showGuides="1">
      <p:cViewPr varScale="1">
        <p:scale>
          <a:sx n="60" d="100"/>
          <a:sy n="60" d="100"/>
        </p:scale>
        <p:origin x="1354" y="27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5347"/>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50444" y="0"/>
            <a:ext cx="2945659" cy="495347"/>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79768" y="4751219"/>
            <a:ext cx="5438140" cy="3887361"/>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7317"/>
            <a:ext cx="2945659" cy="495346"/>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50444" y="9377317"/>
            <a:ext cx="2945659" cy="495346"/>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7D37359F-AB0D-0DE9-7B7E-3591DF926B1A}"/>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F4198F9-E212-A2CD-DC03-490D0FB68B62}"/>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a:extLst>
              <a:ext uri="{FF2B5EF4-FFF2-40B4-BE49-F238E27FC236}">
                <a16:creationId xmlns:a16="http://schemas.microsoft.com/office/drawing/2014/main" id="{302BF706-991E-A769-217E-A2EE1B81CC27}"/>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4574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6E3A2CB3-75D3-F49D-E6F7-76D13341A320}"/>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8CF467E1-B96D-2C85-7513-476624F1C207}"/>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6F4EB60F-EF7E-0C20-ED37-E5B272B9804F}"/>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72117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862349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1614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1" name="Google Shape;111;p5: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1" name="Google Shape;111;p5: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3370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0320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p4: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488545E-FE92-CD72-FBBF-E8B8B128C2AD}"/>
            </a:ext>
          </a:extLst>
        </p:cNvPr>
        <p:cNvGrpSpPr/>
        <p:nvPr/>
      </p:nvGrpSpPr>
      <p:grpSpPr>
        <a:xfrm>
          <a:off x="0" y="0"/>
          <a:ext cx="0" cy="0"/>
          <a:chOff x="0" y="0"/>
          <a:chExt cx="0" cy="0"/>
        </a:xfrm>
      </p:grpSpPr>
      <p:sp>
        <p:nvSpPr>
          <p:cNvPr id="116" name="Google Shape;116;p6:notes">
            <a:extLst>
              <a:ext uri="{FF2B5EF4-FFF2-40B4-BE49-F238E27FC236}">
                <a16:creationId xmlns:a16="http://schemas.microsoft.com/office/drawing/2014/main" id="{B0C8BAFF-ADD6-8507-002B-7159D89E8792}"/>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a:extLst>
              <a:ext uri="{FF2B5EF4-FFF2-40B4-BE49-F238E27FC236}">
                <a16:creationId xmlns:a16="http://schemas.microsoft.com/office/drawing/2014/main" id="{635B57DB-63C7-13A7-A51D-BDCCA6F4E5B8}"/>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33251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7" name="Google Shape;237;p2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0AA029D6-E73D-BF64-4647-A40418F3F331}"/>
            </a:ext>
          </a:extLst>
        </p:cNvPr>
        <p:cNvGrpSpPr/>
        <p:nvPr/>
      </p:nvGrpSpPr>
      <p:grpSpPr>
        <a:xfrm>
          <a:off x="0" y="0"/>
          <a:ext cx="0" cy="0"/>
          <a:chOff x="0" y="0"/>
          <a:chExt cx="0" cy="0"/>
        </a:xfrm>
      </p:grpSpPr>
      <p:sp>
        <p:nvSpPr>
          <p:cNvPr id="116" name="Google Shape;116;p6:notes">
            <a:extLst>
              <a:ext uri="{FF2B5EF4-FFF2-40B4-BE49-F238E27FC236}">
                <a16:creationId xmlns:a16="http://schemas.microsoft.com/office/drawing/2014/main" id="{81C38925-852E-6B98-4666-9D9318177110}"/>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a:extLst>
              <a:ext uri="{FF2B5EF4-FFF2-40B4-BE49-F238E27FC236}">
                <a16:creationId xmlns:a16="http://schemas.microsoft.com/office/drawing/2014/main" id="{61BC51F3-D122-44BE-81E7-FDC4CF8C61BA}"/>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5381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9" name="Google Shape;99;p3: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p:cNvSpPr>
            <a:spLocks noGrp="1"/>
          </p:cNvSpPr>
          <p:nvPr>
            <p:ph type="sldNum" sz="quarter" idx="5"/>
          </p:nvPr>
        </p:nvSpPr>
        <p:spPr/>
        <p:txBody>
          <a:bodyPr/>
          <a:lstStyle/>
          <a:p>
            <a:fld id="{2D353885-0856-44BB-8465-20047862079B}" type="slidenum">
              <a:rPr lang="en-GB" smtClean="0"/>
              <a:t>24</a:t>
            </a:fld>
            <a:endParaRPr lang="en-GB"/>
          </a:p>
        </p:txBody>
      </p:sp>
    </p:spTree>
    <p:extLst>
      <p:ext uri="{BB962C8B-B14F-4D97-AF65-F5344CB8AC3E}">
        <p14:creationId xmlns:p14="http://schemas.microsoft.com/office/powerpoint/2010/main" val="3044938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An open bait trap for tracking and tracing NB it is still illegal to cage (to mark a hornet) and then release it because it is illegal to release an invasive species</a:t>
            </a:r>
          </a:p>
        </p:txBody>
      </p:sp>
      <p:sp>
        <p:nvSpPr>
          <p:cNvPr id="4" name="Slide Number Placeholder 3"/>
          <p:cNvSpPr>
            <a:spLocks noGrp="1"/>
          </p:cNvSpPr>
          <p:nvPr>
            <p:ph type="sldNum" sz="quarter" idx="5"/>
          </p:nvPr>
        </p:nvSpPr>
        <p:spPr/>
        <p:txBody>
          <a:bodyPr/>
          <a:lstStyle/>
          <a:p>
            <a:fld id="{2D353885-0856-44BB-8465-20047862079B}" type="slidenum">
              <a:rPr lang="en-GB" smtClean="0"/>
              <a:t>25</a:t>
            </a:fld>
            <a:endParaRPr lang="en-GB"/>
          </a:p>
        </p:txBody>
      </p:sp>
    </p:spTree>
    <p:extLst>
      <p:ext uri="{BB962C8B-B14F-4D97-AF65-F5344CB8AC3E}">
        <p14:creationId xmlns:p14="http://schemas.microsoft.com/office/powerpoint/2010/main" val="416787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13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D344-78DD-AB07-6577-4EA842CC2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F28EE-9BB3-B094-1670-FD222406D43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7822C9-38A1-9438-A233-F61E86907F36}"/>
              </a:ext>
            </a:extLst>
          </p:cNvPr>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a:extLst>
              <a:ext uri="{FF2B5EF4-FFF2-40B4-BE49-F238E27FC236}">
                <a16:creationId xmlns:a16="http://schemas.microsoft.com/office/drawing/2014/main" id="{6C0130A3-B722-7359-DA21-53AA6AB350DB}"/>
              </a:ext>
            </a:extLst>
          </p:cNvPr>
          <p:cNvSpPr>
            <a:spLocks noGrp="1"/>
          </p:cNvSpPr>
          <p:nvPr>
            <p:ph type="sldNum" sz="quarter" idx="5"/>
          </p:nvPr>
        </p:nvSpPr>
        <p:spPr/>
        <p:txBody>
          <a:bodyPr/>
          <a:lstStyle/>
          <a:p>
            <a:fld id="{2D353885-0856-44BB-8465-20047862079B}" type="slidenum">
              <a:rPr lang="en-GB" smtClean="0"/>
              <a:t>30</a:t>
            </a:fld>
            <a:endParaRPr lang="en-GB"/>
          </a:p>
        </p:txBody>
      </p:sp>
    </p:spTree>
    <p:extLst>
      <p:ext uri="{BB962C8B-B14F-4D97-AF65-F5344CB8AC3E}">
        <p14:creationId xmlns:p14="http://schemas.microsoft.com/office/powerpoint/2010/main" val="1080527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252E-11B5-9AA1-5C72-764DF07B6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53178-4A3E-3E56-868C-8264C3F7F54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5D826F8-A7FC-512A-69B6-0CB69F28375F}"/>
              </a:ext>
            </a:extLst>
          </p:cNvPr>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a:extLst>
              <a:ext uri="{FF2B5EF4-FFF2-40B4-BE49-F238E27FC236}">
                <a16:creationId xmlns:a16="http://schemas.microsoft.com/office/drawing/2014/main" id="{F5BFA147-1F83-ABCA-D308-9793089A1108}"/>
              </a:ext>
            </a:extLst>
          </p:cNvPr>
          <p:cNvSpPr>
            <a:spLocks noGrp="1"/>
          </p:cNvSpPr>
          <p:nvPr>
            <p:ph type="sldNum" sz="quarter" idx="5"/>
          </p:nvPr>
        </p:nvSpPr>
        <p:spPr/>
        <p:txBody>
          <a:bodyPr/>
          <a:lstStyle/>
          <a:p>
            <a:fld id="{2D353885-0856-44BB-8465-20047862079B}" type="slidenum">
              <a:rPr lang="en-GB" smtClean="0"/>
              <a:t>32</a:t>
            </a:fld>
            <a:endParaRPr lang="en-GB"/>
          </a:p>
        </p:txBody>
      </p:sp>
    </p:spTree>
    <p:extLst>
      <p:ext uri="{BB962C8B-B14F-4D97-AF65-F5344CB8AC3E}">
        <p14:creationId xmlns:p14="http://schemas.microsoft.com/office/powerpoint/2010/main" val="107016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015675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book to buy and read to gain an understanding</a:t>
            </a:r>
          </a:p>
        </p:txBody>
      </p:sp>
      <p:sp>
        <p:nvSpPr>
          <p:cNvPr id="4" name="Slide Number Placeholder 3"/>
          <p:cNvSpPr>
            <a:spLocks noGrp="1"/>
          </p:cNvSpPr>
          <p:nvPr>
            <p:ph type="sldNum" sz="quarter" idx="5"/>
          </p:nvPr>
        </p:nvSpPr>
        <p:spPr/>
        <p:txBody>
          <a:bodyPr/>
          <a:lstStyle/>
          <a:p>
            <a:fld id="{2D353885-0856-44BB-8465-20047862079B}" type="slidenum">
              <a:rPr lang="en-GB" smtClean="0"/>
              <a:t>36</a:t>
            </a:fld>
            <a:endParaRPr lang="en-GB"/>
          </a:p>
        </p:txBody>
      </p:sp>
    </p:spTree>
    <p:extLst>
      <p:ext uri="{BB962C8B-B14F-4D97-AF65-F5344CB8AC3E}">
        <p14:creationId xmlns:p14="http://schemas.microsoft.com/office/powerpoint/2010/main" val="2042420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7" name="Google Shape;237;p2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5808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20102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https://frelonasiatique.mnhn.fr/ for up to date maps and dynamic versions</a:t>
            </a:r>
          </a:p>
        </p:txBody>
      </p:sp>
      <p:sp>
        <p:nvSpPr>
          <p:cNvPr id="4" name="Slide Number Placeholder 3"/>
          <p:cNvSpPr>
            <a:spLocks noGrp="1"/>
          </p:cNvSpPr>
          <p:nvPr>
            <p:ph type="sldNum" sz="quarter" idx="5"/>
          </p:nvPr>
        </p:nvSpPr>
        <p:spPr/>
        <p:txBody>
          <a:bodyPr/>
          <a:lstStyle/>
          <a:p>
            <a:fld id="{2D353885-0856-44BB-8465-20047862079B}" type="slidenum">
              <a:rPr lang="en-GB" smtClean="0"/>
              <a:t>5</a:t>
            </a:fld>
            <a:endParaRPr lang="en-GB"/>
          </a:p>
        </p:txBody>
      </p:sp>
    </p:spTree>
    <p:extLst>
      <p:ext uri="{BB962C8B-B14F-4D97-AF65-F5344CB8AC3E}">
        <p14:creationId xmlns:p14="http://schemas.microsoft.com/office/powerpoint/2010/main" val="162658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275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4317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Asian hornet nest dissected, white parts are cocoons</a:t>
            </a:r>
          </a:p>
        </p:txBody>
      </p:sp>
      <p:sp>
        <p:nvSpPr>
          <p:cNvPr id="4" name="Slide Number Placeholder 3"/>
          <p:cNvSpPr>
            <a:spLocks noGrp="1"/>
          </p:cNvSpPr>
          <p:nvPr>
            <p:ph type="sldNum" sz="quarter" idx="5"/>
          </p:nvPr>
        </p:nvSpPr>
        <p:spPr/>
        <p:txBody>
          <a:bodyPr/>
          <a:lstStyle/>
          <a:p>
            <a:fld id="{2D353885-0856-44BB-8465-20047862079B}" type="slidenum">
              <a:rPr lang="en-GB" smtClean="0"/>
              <a:t>9</a:t>
            </a:fld>
            <a:endParaRPr lang="en-GB"/>
          </a:p>
        </p:txBody>
      </p:sp>
    </p:spTree>
    <p:extLst>
      <p:ext uri="{BB962C8B-B14F-4D97-AF65-F5344CB8AC3E}">
        <p14:creationId xmlns:p14="http://schemas.microsoft.com/office/powerpoint/2010/main" val="30959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pPr marL="0" lvl="0" indent="0" algn="r" rtl="0">
              <a:spcBef>
                <a:spcPts val="0"/>
              </a:spcBef>
              <a:spcAft>
                <a:spcPts val="0"/>
              </a:spcAft>
              <a:buNone/>
            </a:pPr>
            <a:fld id="{00000000-1234-1234-1234-123412341234}" type="slidenum">
              <a:rPr lang="en-GB" smtClean="0"/>
              <a:t>‹#›</a:t>
            </a:fld>
            <a:endParaRPr lang="en-GB"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6629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74908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77820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45682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3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07960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7683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63583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02015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41532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41833062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endParaRPr lang="en-GB"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GB"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99737077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ionalbeeunit.com/about-us/beekeeping-news/yellow-legged-hornet-spring-trapping?fbclid=IwY2xjawPK-hlleHRuA2FlbQIxMABzcnRjBmFwcF9pZBAyMjIwMzkxNzg4MjAwODkyAAEecOfxGlD5kDDe5QAQKKXx86AjR3GxDNY8JzTY-Vwp2PgMZgio_tEiQI3Hj4M_aem_Dw3wh3MnGJ0m8G3or0fWMA"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hyperlink" Target="https://www.kendalbeekeepers.com/asian-hornet"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nonnativespecies.org/non-native-species/species-alerts/#Species_53" TargetMode="External"/><Relationship Id="rId5" Type="http://schemas.openxmlformats.org/officeDocument/2006/relationships/hyperlink" Target="https://www.nationalbeeunit.com/diseases-and-pests/asian-hornet/" TargetMode="External"/><Relationship Id="rId4" Type="http://schemas.openxmlformats.org/officeDocument/2006/relationships/hyperlink" Target="https://www.bbka.org.uk/Listing/Category/asian-hornet-vespa-velutina"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kendalbeekeepers.com/asian-hornet"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hyperlink" Target="https://www.publicdomainpictures.net/view-image.php?image=101901&amp;picture=bumble-bee-on-flower" TargetMode="External"/><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Apis_mellifera" TargetMode="External"/><Relationship Id="rId4" Type="http://schemas.openxmlformats.org/officeDocument/2006/relationships/image" Target="../media/image7.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a:extLst>
            <a:ext uri="{FF2B5EF4-FFF2-40B4-BE49-F238E27FC236}">
              <a16:creationId xmlns:a16="http://schemas.microsoft.com/office/drawing/2014/main" id="{B9C33953-191E-3098-711F-652625AEFF3D}"/>
            </a:ext>
          </a:extLst>
        </p:cNvPr>
        <p:cNvGrpSpPr/>
        <p:nvPr/>
      </p:nvGrpSpPr>
      <p:grpSpPr>
        <a:xfrm>
          <a:off x="0" y="0"/>
          <a:ext cx="0" cy="0"/>
          <a:chOff x="0" y="0"/>
          <a:chExt cx="0" cy="0"/>
        </a:xfrm>
      </p:grpSpPr>
      <p:sp>
        <p:nvSpPr>
          <p:cNvPr id="93" name="Rectangle 92">
            <a:extLst>
              <a:ext uri="{FF2B5EF4-FFF2-40B4-BE49-F238E27FC236}">
                <a16:creationId xmlns:a16="http://schemas.microsoft.com/office/drawing/2014/main" id="{F182B1CF-249D-72DF-F896-A7E288926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8" name="Google Shape;88;p13">
            <a:extLst>
              <a:ext uri="{FF2B5EF4-FFF2-40B4-BE49-F238E27FC236}">
                <a16:creationId xmlns:a16="http://schemas.microsoft.com/office/drawing/2014/main" id="{6B70A9A9-A4F2-6BB5-5405-C9815F196D42}"/>
              </a:ext>
            </a:extLst>
          </p:cNvPr>
          <p:cNvSpPr txBox="1"/>
          <p:nvPr/>
        </p:nvSpPr>
        <p:spPr>
          <a:xfrm>
            <a:off x="707064" y="609600"/>
            <a:ext cx="6993914" cy="1356360"/>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pPr>
            <a:r>
              <a:rPr lang="en-US" sz="4100" b="1" dirty="0">
                <a:latin typeface="+mj-lt"/>
                <a:ea typeface="+mj-ea"/>
                <a:cs typeface="+mj-cs"/>
                <a:sym typeface="Calibri"/>
              </a:rPr>
              <a:t>The Yellow-Legged</a:t>
            </a:r>
            <a:br>
              <a:rPr lang="en-US" sz="4100" b="1" dirty="0">
                <a:latin typeface="+mj-lt"/>
                <a:ea typeface="+mj-ea"/>
                <a:cs typeface="+mj-cs"/>
                <a:sym typeface="Calibri"/>
              </a:rPr>
            </a:br>
            <a:r>
              <a:rPr lang="en-US" sz="4100" b="1" dirty="0">
                <a:latin typeface="+mj-lt"/>
                <a:ea typeface="+mj-ea"/>
                <a:cs typeface="+mj-cs"/>
                <a:sym typeface="Calibri"/>
              </a:rPr>
              <a:t>Asian Hornet</a:t>
            </a:r>
          </a:p>
        </p:txBody>
      </p:sp>
      <p:sp>
        <p:nvSpPr>
          <p:cNvPr id="2" name="TextBox 1">
            <a:extLst>
              <a:ext uri="{FF2B5EF4-FFF2-40B4-BE49-F238E27FC236}">
                <a16:creationId xmlns:a16="http://schemas.microsoft.com/office/drawing/2014/main" id="{25798023-C91F-7EFC-DF5F-FDF2AE4FD15A}"/>
              </a:ext>
            </a:extLst>
          </p:cNvPr>
          <p:cNvSpPr txBox="1"/>
          <p:nvPr/>
        </p:nvSpPr>
        <p:spPr>
          <a:xfrm>
            <a:off x="598926" y="6061312"/>
            <a:ext cx="10989068" cy="374176"/>
          </a:xfrm>
          <a:prstGeom prst="rect">
            <a:avLst/>
          </a:prstGeom>
        </p:spPr>
        <p:txBody>
          <a:bodyPr vert="horz" lIns="91440" tIns="45720" rIns="91440" bIns="45720" rtlCol="0">
            <a:normAutofit/>
          </a:bodyPr>
          <a:lstStyle/>
          <a:p>
            <a:pPr defTabSz="914400">
              <a:lnSpc>
                <a:spcPct val="90000"/>
              </a:lnSpc>
              <a:spcAft>
                <a:spcPts val="600"/>
              </a:spcAft>
              <a:buClr>
                <a:schemeClr val="tx1"/>
              </a:buClr>
              <a:buSzPct val="80000"/>
            </a:pPr>
            <a:r>
              <a:rPr lang="en-US" b="1" dirty="0"/>
              <a:t>As modified and updated by Andrew Brown – Cumbria Asian Hornet Team Coordinator   -            15</a:t>
            </a:r>
            <a:r>
              <a:rPr lang="en-US" b="1" baseline="30000" dirty="0"/>
              <a:t>th</a:t>
            </a:r>
            <a:r>
              <a:rPr lang="en-US" b="1" dirty="0"/>
              <a:t> April 2026</a:t>
            </a:r>
          </a:p>
        </p:txBody>
      </p:sp>
      <p:pic>
        <p:nvPicPr>
          <p:cNvPr id="10" name="Picture 9">
            <a:extLst>
              <a:ext uri="{FF2B5EF4-FFF2-40B4-BE49-F238E27FC236}">
                <a16:creationId xmlns:a16="http://schemas.microsoft.com/office/drawing/2014/main" id="{39710380-ED98-412A-1084-F229C0EC4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9216" y="621449"/>
            <a:ext cx="1344511" cy="1344511"/>
          </a:xfrm>
          <a:prstGeom prst="rect">
            <a:avLst/>
          </a:prstGeom>
        </p:spPr>
      </p:pic>
      <p:pic>
        <p:nvPicPr>
          <p:cNvPr id="6" name="Picture 5">
            <a:extLst>
              <a:ext uri="{FF2B5EF4-FFF2-40B4-BE49-F238E27FC236}">
                <a16:creationId xmlns:a16="http://schemas.microsoft.com/office/drawing/2014/main" id="{36C2A6FF-6EE4-351B-B784-1E0937F059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64" y="1965960"/>
            <a:ext cx="8314146" cy="3615974"/>
          </a:xfrm>
          <a:prstGeom prst="rect">
            <a:avLst/>
          </a:prstGeom>
          <a:effectLst>
            <a:softEdge rad="317500"/>
          </a:effectLst>
        </p:spPr>
      </p:pic>
    </p:spTree>
    <p:extLst>
      <p:ext uri="{BB962C8B-B14F-4D97-AF65-F5344CB8AC3E}">
        <p14:creationId xmlns:p14="http://schemas.microsoft.com/office/powerpoint/2010/main" val="402271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5C349-FA8E-4549-B679-7AF9809A5E15}"/>
              </a:ext>
            </a:extLst>
          </p:cNvPr>
          <p:cNvPicPr>
            <a:picLocks noChangeAspect="1"/>
          </p:cNvPicPr>
          <p:nvPr/>
        </p:nvPicPr>
        <p:blipFill>
          <a:blip r:embed="rId2"/>
          <a:stretch>
            <a:fillRect/>
          </a:stretch>
        </p:blipFill>
        <p:spPr>
          <a:xfrm>
            <a:off x="304800" y="335818"/>
            <a:ext cx="11616695" cy="6204682"/>
          </a:xfrm>
          <a:prstGeom prst="rect">
            <a:avLst/>
          </a:prstGeom>
        </p:spPr>
      </p:pic>
    </p:spTree>
    <p:extLst>
      <p:ext uri="{BB962C8B-B14F-4D97-AF65-F5344CB8AC3E}">
        <p14:creationId xmlns:p14="http://schemas.microsoft.com/office/powerpoint/2010/main" val="796173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3190D-319D-1ECC-C4B8-80FB8D7B3A7D}"/>
              </a:ext>
            </a:extLst>
          </p:cNvPr>
          <p:cNvPicPr>
            <a:picLocks noChangeAspect="1"/>
          </p:cNvPicPr>
          <p:nvPr/>
        </p:nvPicPr>
        <p:blipFill>
          <a:blip r:embed="rId2"/>
          <a:stretch>
            <a:fillRect/>
          </a:stretch>
        </p:blipFill>
        <p:spPr>
          <a:xfrm>
            <a:off x="178320" y="254000"/>
            <a:ext cx="11721579" cy="6288954"/>
          </a:xfrm>
          <a:prstGeom prst="rect">
            <a:avLst/>
          </a:prstGeom>
        </p:spPr>
      </p:pic>
    </p:spTree>
    <p:extLst>
      <p:ext uri="{BB962C8B-B14F-4D97-AF65-F5344CB8AC3E}">
        <p14:creationId xmlns:p14="http://schemas.microsoft.com/office/powerpoint/2010/main" val="249995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4692C-9AD3-C1F6-7E4A-1F1683D66167}"/>
              </a:ext>
            </a:extLst>
          </p:cNvPr>
          <p:cNvPicPr>
            <a:picLocks noChangeAspect="1"/>
          </p:cNvPicPr>
          <p:nvPr/>
        </p:nvPicPr>
        <p:blipFill>
          <a:blip r:embed="rId2"/>
          <a:stretch>
            <a:fillRect/>
          </a:stretch>
        </p:blipFill>
        <p:spPr>
          <a:xfrm>
            <a:off x="266700" y="328043"/>
            <a:ext cx="11539707" cy="6201913"/>
          </a:xfrm>
          <a:prstGeom prst="rect">
            <a:avLst/>
          </a:prstGeom>
        </p:spPr>
      </p:pic>
    </p:spTree>
    <p:extLst>
      <p:ext uri="{BB962C8B-B14F-4D97-AF65-F5344CB8AC3E}">
        <p14:creationId xmlns:p14="http://schemas.microsoft.com/office/powerpoint/2010/main" val="247161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D0FD4B4-0F38-B608-3393-A8ACAD0CC8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D19F2D-70C0-DBDF-626A-570A78DDFE52}"/>
              </a:ext>
            </a:extLst>
          </p:cNvPr>
          <p:cNvPicPr>
            <a:picLocks noChangeAspect="1"/>
          </p:cNvPicPr>
          <p:nvPr/>
        </p:nvPicPr>
        <p:blipFill>
          <a:blip r:embed="rId3"/>
          <a:stretch>
            <a:fillRect/>
          </a:stretch>
        </p:blipFill>
        <p:spPr>
          <a:xfrm>
            <a:off x="343241" y="339897"/>
            <a:ext cx="11505517" cy="6178203"/>
          </a:xfrm>
          <a:prstGeom prst="rect">
            <a:avLst/>
          </a:prstGeom>
        </p:spPr>
      </p:pic>
      <p:sp>
        <p:nvSpPr>
          <p:cNvPr id="4" name="Google Shape;102;p15">
            <a:extLst>
              <a:ext uri="{FF2B5EF4-FFF2-40B4-BE49-F238E27FC236}">
                <a16:creationId xmlns:a16="http://schemas.microsoft.com/office/drawing/2014/main" id="{D6B3510E-ACC2-FFA6-B118-93B62648CD67}"/>
              </a:ext>
            </a:extLst>
          </p:cNvPr>
          <p:cNvSpPr txBox="1"/>
          <p:nvPr/>
        </p:nvSpPr>
        <p:spPr>
          <a:xfrm>
            <a:off x="996251" y="2064697"/>
            <a:ext cx="4223449" cy="2728602"/>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buClr>
                <a:schemeClr val="accent4"/>
              </a:buClr>
              <a:buSzPts val="4800"/>
            </a:pPr>
            <a:r>
              <a:rPr lang="en-GB" sz="2800" b="1" dirty="0">
                <a:solidFill>
                  <a:schemeClr val="tx2"/>
                </a:solidFill>
                <a:effectLst>
                  <a:outerShdw blurRad="38100" dist="38100" dir="2700000" algn="tl">
                    <a:srgbClr val="000000">
                      <a:alpha val="43137"/>
                    </a:srgbClr>
                  </a:outerShdw>
                </a:effectLst>
                <a:latin typeface="Calibri"/>
                <a:ea typeface="Calibri"/>
                <a:cs typeface="Calibri"/>
                <a:sym typeface="Calibri"/>
              </a:rPr>
              <a:t>As of December 2025, 544 credible Yellow-legged Asian Hornet sightings have been reported in the UK and 163 nests have been found.</a:t>
            </a:r>
          </a:p>
          <a:p>
            <a:pPr marL="0" marR="0" lvl="0" indent="0" rtl="0">
              <a:spcBef>
                <a:spcPts val="0"/>
              </a:spcBef>
              <a:spcAft>
                <a:spcPts val="0"/>
              </a:spcAft>
              <a:buNone/>
            </a:pPr>
            <a:endParaRPr sz="3600" dirty="0">
              <a:solidFill>
                <a:schemeClr val="accent4"/>
              </a:solidFill>
              <a:latin typeface="Calibri"/>
              <a:ea typeface="Calibri"/>
              <a:cs typeface="Calibri"/>
              <a:sym typeface="Calibri"/>
            </a:endParaRPr>
          </a:p>
        </p:txBody>
      </p:sp>
      <p:sp>
        <p:nvSpPr>
          <p:cNvPr id="9" name="Arrow: Right 8">
            <a:extLst>
              <a:ext uri="{FF2B5EF4-FFF2-40B4-BE49-F238E27FC236}">
                <a16:creationId xmlns:a16="http://schemas.microsoft.com/office/drawing/2014/main" id="{3F2108FD-C467-151E-EC79-885CC600A3B0}"/>
              </a:ext>
            </a:extLst>
          </p:cNvPr>
          <p:cNvSpPr/>
          <p:nvPr/>
        </p:nvSpPr>
        <p:spPr>
          <a:xfrm rot="9561719">
            <a:off x="7115836" y="2146853"/>
            <a:ext cx="514404" cy="2648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79CF1D65-A70B-CC67-5959-053E9ADE11E5}"/>
              </a:ext>
            </a:extLst>
          </p:cNvPr>
          <p:cNvSpPr/>
          <p:nvPr/>
        </p:nvSpPr>
        <p:spPr>
          <a:xfrm rot="12853847">
            <a:off x="6628633" y="4528247"/>
            <a:ext cx="432470" cy="220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18A0F54-0340-946B-D77D-038E13148B2D}"/>
              </a:ext>
            </a:extLst>
          </p:cNvPr>
          <p:cNvSpPr/>
          <p:nvPr/>
        </p:nvSpPr>
        <p:spPr>
          <a:xfrm rot="11636776">
            <a:off x="7103003" y="3757363"/>
            <a:ext cx="539612" cy="2098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470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7;p16">
            <a:extLst>
              <a:ext uri="{FF2B5EF4-FFF2-40B4-BE49-F238E27FC236}">
                <a16:creationId xmlns:a16="http://schemas.microsoft.com/office/drawing/2014/main" id="{2491D230-D7B8-E5E0-F7B1-7B98AABDCA2B}"/>
              </a:ext>
            </a:extLst>
          </p:cNvPr>
          <p:cNvSpPr txBox="1"/>
          <p:nvPr/>
        </p:nvSpPr>
        <p:spPr>
          <a:xfrm>
            <a:off x="1278550" y="561785"/>
            <a:ext cx="5753100" cy="778815"/>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4400" b="1" dirty="0">
                <a:solidFill>
                  <a:srgbClr val="FF0000"/>
                </a:solidFill>
                <a:effectLst>
                  <a:outerShdw blurRad="38100" dist="38100" dir="2700000" algn="tl">
                    <a:srgbClr val="000000">
                      <a:alpha val="43137"/>
                    </a:srgbClr>
                  </a:outerShdw>
                </a:effectLst>
                <a:latin typeface="Calibri"/>
                <a:ea typeface="Calibri"/>
                <a:cs typeface="Calibri"/>
                <a:sym typeface="Calibri"/>
              </a:rPr>
              <a:t>2026 Sightings, so far</a:t>
            </a:r>
          </a:p>
          <a:p>
            <a:pPr marL="0" marR="0" lvl="0" indent="0" algn="ctr" rtl="0">
              <a:spcBef>
                <a:spcPts val="0"/>
              </a:spcBef>
              <a:spcAft>
                <a:spcPts val="0"/>
              </a:spcAft>
              <a:buNone/>
            </a:pPr>
            <a:endParaRPr dirty="0">
              <a:solidFill>
                <a:srgbClr val="FFC000"/>
              </a:solidFill>
            </a:endParaRPr>
          </a:p>
          <a:p>
            <a:pPr marL="0" marR="0" lvl="0" indent="0" rtl="0">
              <a:spcBef>
                <a:spcPts val="0"/>
              </a:spcBef>
              <a:spcAft>
                <a:spcPts val="0"/>
              </a:spcAft>
              <a:buNone/>
            </a:pPr>
            <a:endParaRPr sz="2000" dirty="0">
              <a:solidFill>
                <a:srgbClr val="FFC000"/>
              </a:solidFill>
              <a:latin typeface="Calibri"/>
              <a:ea typeface="Calibri"/>
              <a:cs typeface="Calibri"/>
              <a:sym typeface="Calibri"/>
            </a:endParaRPr>
          </a:p>
        </p:txBody>
      </p:sp>
      <p:sp>
        <p:nvSpPr>
          <p:cNvPr id="5" name="TextBox 4">
            <a:extLst>
              <a:ext uri="{FF2B5EF4-FFF2-40B4-BE49-F238E27FC236}">
                <a16:creationId xmlns:a16="http://schemas.microsoft.com/office/drawing/2014/main" id="{4A2CF1C8-89EC-EB08-5D37-C9E581EB5FC0}"/>
              </a:ext>
            </a:extLst>
          </p:cNvPr>
          <p:cNvSpPr txBox="1"/>
          <p:nvPr/>
        </p:nvSpPr>
        <p:spPr>
          <a:xfrm>
            <a:off x="1278550" y="1464123"/>
            <a:ext cx="5185750" cy="4832092"/>
          </a:xfrm>
          <a:prstGeom prst="rect">
            <a:avLst/>
          </a:prstGeom>
          <a:noFill/>
        </p:spPr>
        <p:txBody>
          <a:bodyPr wrap="square">
            <a:spAutoFit/>
          </a:bodyPr>
          <a:lstStyle/>
          <a:p>
            <a:pPr marR="0" lvl="0" rtl="0">
              <a:spcBef>
                <a:spcPts val="0"/>
              </a:spcBef>
              <a:spcAft>
                <a:spcPts val="0"/>
              </a:spcAft>
              <a:buClr>
                <a:schemeClr val="accent4"/>
              </a:buClr>
              <a:buSzPts val="4800"/>
            </a:pPr>
            <a:r>
              <a:rPr lang="en-GB" sz="2800" dirty="0">
                <a:latin typeface="Calibri"/>
                <a:ea typeface="Calibri"/>
                <a:cs typeface="Calibri"/>
                <a:sym typeface="Calibri"/>
              </a:rPr>
              <a:t>As of April 2026, </a:t>
            </a:r>
            <a:r>
              <a:rPr lang="en-GB" sz="2800" dirty="0">
                <a:solidFill>
                  <a:srgbClr val="0000FF"/>
                </a:solidFill>
                <a:latin typeface="Calibri"/>
                <a:ea typeface="Calibri"/>
                <a:cs typeface="Calibri"/>
                <a:sym typeface="Calibri"/>
              </a:rPr>
              <a:t>2 </a:t>
            </a:r>
            <a:r>
              <a:rPr lang="en-GB" sz="2800" dirty="0">
                <a:latin typeface="Calibri"/>
                <a:ea typeface="Calibri"/>
                <a:cs typeface="Calibri"/>
                <a:sym typeface="Calibri"/>
              </a:rPr>
              <a:t>credible Yellow-legged Asian Hornet sightings near Doncaster and in Sawey, near Cambridge. </a:t>
            </a:r>
          </a:p>
          <a:p>
            <a:pPr marR="0" lvl="0" rtl="0">
              <a:spcBef>
                <a:spcPts val="0"/>
              </a:spcBef>
              <a:spcAft>
                <a:spcPts val="0"/>
              </a:spcAft>
              <a:buClr>
                <a:schemeClr val="accent4"/>
              </a:buClr>
              <a:buSzPts val="4800"/>
            </a:pPr>
            <a:endParaRPr lang="en-GB" sz="2800" dirty="0">
              <a:latin typeface="Calibri"/>
              <a:ea typeface="Calibri"/>
              <a:cs typeface="Calibri"/>
              <a:sym typeface="Calibri"/>
            </a:endParaRPr>
          </a:p>
          <a:p>
            <a:pPr marR="0" lvl="0" rtl="0">
              <a:spcBef>
                <a:spcPts val="0"/>
              </a:spcBef>
              <a:spcAft>
                <a:spcPts val="0"/>
              </a:spcAft>
              <a:buClr>
                <a:schemeClr val="accent4"/>
              </a:buClr>
              <a:buSzPts val="4800"/>
            </a:pPr>
            <a:r>
              <a:rPr lang="en-GB" sz="2800" dirty="0">
                <a:latin typeface="Calibri"/>
                <a:ea typeface="Calibri"/>
                <a:cs typeface="Calibri"/>
                <a:sym typeface="Calibri"/>
              </a:rPr>
              <a:t>This month, </a:t>
            </a:r>
            <a:r>
              <a:rPr lang="en-GB" sz="2800" dirty="0">
                <a:solidFill>
                  <a:srgbClr val="0000FF"/>
                </a:solidFill>
                <a:latin typeface="Calibri"/>
                <a:ea typeface="Calibri"/>
                <a:cs typeface="Calibri"/>
                <a:sym typeface="Calibri"/>
              </a:rPr>
              <a:t>3</a:t>
            </a:r>
            <a:r>
              <a:rPr lang="en-GB" sz="2800" dirty="0">
                <a:latin typeface="Calibri"/>
                <a:ea typeface="Calibri"/>
                <a:cs typeface="Calibri"/>
                <a:sym typeface="Calibri"/>
              </a:rPr>
              <a:t> early queen captures, in Surrey and Kent</a:t>
            </a:r>
          </a:p>
          <a:p>
            <a:pPr marR="0" lvl="0" rtl="0">
              <a:spcBef>
                <a:spcPts val="0"/>
              </a:spcBef>
              <a:spcAft>
                <a:spcPts val="0"/>
              </a:spcAft>
              <a:buClr>
                <a:schemeClr val="accent4"/>
              </a:buClr>
              <a:buSzPts val="4800"/>
            </a:pPr>
            <a:endParaRPr lang="en-GB" sz="2800" dirty="0">
              <a:latin typeface="Calibri"/>
              <a:ea typeface="Calibri"/>
              <a:cs typeface="Calibri"/>
              <a:sym typeface="Calibri"/>
            </a:endParaRPr>
          </a:p>
          <a:p>
            <a:pPr marR="0" lvl="0" rtl="0">
              <a:spcBef>
                <a:spcPts val="0"/>
              </a:spcBef>
              <a:spcAft>
                <a:spcPts val="0"/>
              </a:spcAft>
              <a:buClr>
                <a:schemeClr val="accent4"/>
              </a:buClr>
              <a:buSzPts val="4800"/>
            </a:pPr>
            <a:r>
              <a:rPr lang="en-GB" sz="2800" dirty="0">
                <a:latin typeface="Calibri"/>
                <a:ea typeface="Calibri"/>
                <a:cs typeface="Calibri"/>
                <a:sym typeface="Calibri"/>
              </a:rPr>
              <a:t>Also, a January discovery of an abandoned secondary nest near Wrexham</a:t>
            </a:r>
          </a:p>
        </p:txBody>
      </p:sp>
      <p:pic>
        <p:nvPicPr>
          <p:cNvPr id="7" name="Picture 6">
            <a:extLst>
              <a:ext uri="{FF2B5EF4-FFF2-40B4-BE49-F238E27FC236}">
                <a16:creationId xmlns:a16="http://schemas.microsoft.com/office/drawing/2014/main" id="{79E7BA52-166C-92AE-164D-B066083E1E91}"/>
              </a:ext>
            </a:extLst>
          </p:cNvPr>
          <p:cNvPicPr>
            <a:picLocks noChangeAspect="1"/>
          </p:cNvPicPr>
          <p:nvPr/>
        </p:nvPicPr>
        <p:blipFill>
          <a:blip r:embed="rId2"/>
          <a:stretch>
            <a:fillRect/>
          </a:stretch>
        </p:blipFill>
        <p:spPr>
          <a:xfrm>
            <a:off x="6756400" y="1464123"/>
            <a:ext cx="4614250" cy="4660391"/>
          </a:xfrm>
          <a:prstGeom prst="rect">
            <a:avLst/>
          </a:prstGeom>
        </p:spPr>
      </p:pic>
    </p:spTree>
    <p:extLst>
      <p:ext uri="{BB962C8B-B14F-4D97-AF65-F5344CB8AC3E}">
        <p14:creationId xmlns:p14="http://schemas.microsoft.com/office/powerpoint/2010/main" val="44488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p:nvPr/>
        </p:nvSpPr>
        <p:spPr>
          <a:xfrm>
            <a:off x="2318297" y="570276"/>
            <a:ext cx="770780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FFC000"/>
                </a:solidFill>
                <a:latin typeface="Calibri"/>
                <a:ea typeface="Calibri"/>
                <a:cs typeface="Calibri"/>
                <a:sym typeface="Calibri"/>
              </a:rPr>
              <a:t>We need everyone’s help!</a:t>
            </a:r>
            <a:endParaRPr sz="5400" b="1" dirty="0">
              <a:solidFill>
                <a:srgbClr val="FFC000"/>
              </a:solidFill>
            </a:endParaRPr>
          </a:p>
        </p:txBody>
      </p:sp>
      <p:pic>
        <p:nvPicPr>
          <p:cNvPr id="5" name="Picture 4">
            <a:extLst>
              <a:ext uri="{FF2B5EF4-FFF2-40B4-BE49-F238E27FC236}">
                <a16:creationId xmlns:a16="http://schemas.microsoft.com/office/drawing/2014/main" id="{9A44AA0D-B821-4EE2-9169-10718537E1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1150" y="379349"/>
            <a:ext cx="1466850" cy="1466850"/>
          </a:xfrm>
          <a:prstGeom prst="rect">
            <a:avLst/>
          </a:prstGeom>
        </p:spPr>
      </p:pic>
      <p:sp>
        <p:nvSpPr>
          <p:cNvPr id="12" name="Google Shape;120;p18">
            <a:extLst>
              <a:ext uri="{FF2B5EF4-FFF2-40B4-BE49-F238E27FC236}">
                <a16:creationId xmlns:a16="http://schemas.microsoft.com/office/drawing/2014/main" id="{CCE0AA5E-43F3-4D0F-BE8B-679CD4CA6662}"/>
              </a:ext>
            </a:extLst>
          </p:cNvPr>
          <p:cNvSpPr txBox="1"/>
          <p:nvPr/>
        </p:nvSpPr>
        <p:spPr>
          <a:xfrm>
            <a:off x="1676400" y="1723898"/>
            <a:ext cx="9763126" cy="3687087"/>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r>
              <a:rPr lang="en-GB" sz="4400" dirty="0">
                <a:solidFill>
                  <a:schemeClr val="tx2">
                    <a:lumMod val="50000"/>
                    <a:lumOff val="50000"/>
                  </a:schemeClr>
                </a:solidFill>
                <a:latin typeface="Calibri"/>
                <a:ea typeface="Calibri"/>
                <a:cs typeface="Calibri"/>
                <a:sym typeface="Calibri"/>
              </a:rPr>
              <a:t>Learn how to identify Yellow-legged Asian Hornets</a:t>
            </a:r>
          </a:p>
          <a:p>
            <a:pPr marL="1143000" marR="0" lvl="1" indent="-685800" algn="l" rtl="0">
              <a:spcBef>
                <a:spcPts val="0"/>
              </a:spcBef>
              <a:spcAft>
                <a:spcPts val="0"/>
              </a:spcAft>
              <a:buClr>
                <a:schemeClr val="accent4"/>
              </a:buClr>
              <a:buSzPts val="4400"/>
              <a:buFont typeface="Arial"/>
              <a:buChar char="•"/>
            </a:pPr>
            <a:r>
              <a:rPr lang="en-GB" sz="4400" b="0" i="0" u="none" strike="noStrike" cap="none" dirty="0">
                <a:solidFill>
                  <a:schemeClr val="tx2">
                    <a:lumMod val="50000"/>
                    <a:lumOff val="50000"/>
                  </a:schemeClr>
                </a:solidFill>
                <a:latin typeface="Calibri"/>
                <a:ea typeface="Calibri"/>
                <a:cs typeface="Calibri"/>
                <a:sym typeface="Calibri"/>
              </a:rPr>
              <a:t>Know how to report any sightings</a:t>
            </a:r>
          </a:p>
          <a:p>
            <a:pPr marL="1143000" marR="0" lvl="1" indent="-685800" algn="l" rtl="0">
              <a:spcBef>
                <a:spcPts val="0"/>
              </a:spcBef>
              <a:spcAft>
                <a:spcPts val="0"/>
              </a:spcAft>
              <a:buClr>
                <a:schemeClr val="accent4"/>
              </a:buClr>
              <a:buSzPts val="4400"/>
              <a:buFont typeface="Arial"/>
              <a:buChar char="•"/>
            </a:pPr>
            <a:r>
              <a:rPr lang="en-GB" sz="4400" dirty="0">
                <a:solidFill>
                  <a:schemeClr val="tx2">
                    <a:lumMod val="50000"/>
                    <a:lumOff val="50000"/>
                  </a:schemeClr>
                </a:solidFill>
                <a:latin typeface="Calibri"/>
                <a:ea typeface="Calibri"/>
                <a:cs typeface="Calibri"/>
                <a:sym typeface="Calibri"/>
              </a:rPr>
              <a:t>Be vigilant</a:t>
            </a:r>
          </a:p>
          <a:p>
            <a:pPr marL="1143000" marR="0" lvl="1" indent="-685800" algn="l" rtl="0">
              <a:spcBef>
                <a:spcPts val="0"/>
              </a:spcBef>
              <a:spcAft>
                <a:spcPts val="0"/>
              </a:spcAft>
              <a:buClr>
                <a:schemeClr val="accent4"/>
              </a:buClr>
              <a:buSzPts val="4400"/>
              <a:buFont typeface="Arial"/>
              <a:buChar char="•"/>
            </a:pPr>
            <a:r>
              <a:rPr lang="en-GB" sz="4400" b="1" i="0" u="none" strike="noStrike" cap="none" dirty="0">
                <a:solidFill>
                  <a:schemeClr val="tx2">
                    <a:lumMod val="50000"/>
                    <a:lumOff val="50000"/>
                  </a:schemeClr>
                </a:solidFill>
                <a:latin typeface="Calibri"/>
                <a:ea typeface="Calibri"/>
                <a:cs typeface="Calibri"/>
                <a:sym typeface="Calibri"/>
              </a:rPr>
              <a:t>Spread the word</a:t>
            </a: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Tree>
    <p:extLst>
      <p:ext uri="{BB962C8B-B14F-4D97-AF65-F5344CB8AC3E}">
        <p14:creationId xmlns:p14="http://schemas.microsoft.com/office/powerpoint/2010/main" val="333768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p:nvPr/>
        </p:nvSpPr>
        <p:spPr>
          <a:xfrm>
            <a:off x="3686730" y="164521"/>
            <a:ext cx="528582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Identification</a:t>
            </a:r>
            <a:endParaRPr sz="6600" b="1" dirty="0">
              <a:solidFill>
                <a:srgbClr val="FFC000"/>
              </a:solidFill>
            </a:endParaRPr>
          </a:p>
        </p:txBody>
      </p:sp>
      <p:pic>
        <p:nvPicPr>
          <p:cNvPr id="5" name="Picture 4">
            <a:extLst>
              <a:ext uri="{FF2B5EF4-FFF2-40B4-BE49-F238E27FC236}">
                <a16:creationId xmlns:a16="http://schemas.microsoft.com/office/drawing/2014/main" id="{9A44AA0D-B821-4EE2-9169-10718537E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550" y="247651"/>
            <a:ext cx="1466850" cy="1476248"/>
          </a:xfrm>
          <a:prstGeom prst="rect">
            <a:avLst/>
          </a:prstGeom>
        </p:spPr>
      </p:pic>
      <p:sp>
        <p:nvSpPr>
          <p:cNvPr id="9" name="Google Shape;94;p14">
            <a:extLst>
              <a:ext uri="{FF2B5EF4-FFF2-40B4-BE49-F238E27FC236}">
                <a16:creationId xmlns:a16="http://schemas.microsoft.com/office/drawing/2014/main" id="{23425843-4F12-4324-9D6D-A44899FFEA8D}"/>
              </a:ext>
            </a:extLst>
          </p:cNvPr>
          <p:cNvSpPr txBox="1"/>
          <p:nvPr/>
        </p:nvSpPr>
        <p:spPr>
          <a:xfrm>
            <a:off x="2077860" y="5394762"/>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David Walker </a:t>
            </a:r>
            <a:endParaRPr sz="1000" b="1" dirty="0">
              <a:solidFill>
                <a:schemeClr val="bg2">
                  <a:lumMod val="50000"/>
                </a:schemeClr>
              </a:solidFill>
            </a:endParaRPr>
          </a:p>
        </p:txBody>
      </p:sp>
      <p:pic>
        <p:nvPicPr>
          <p:cNvPr id="10" name="Picture 9">
            <a:extLst>
              <a:ext uri="{FF2B5EF4-FFF2-40B4-BE49-F238E27FC236}">
                <a16:creationId xmlns:a16="http://schemas.microsoft.com/office/drawing/2014/main" id="{4F0CFC43-7AA7-4D3A-A2DD-AA787A519A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90" y="1396563"/>
            <a:ext cx="3985482" cy="4064874"/>
          </a:xfrm>
          <a:prstGeom prst="rect">
            <a:avLst/>
          </a:prstGeom>
        </p:spPr>
      </p:pic>
      <p:sp>
        <p:nvSpPr>
          <p:cNvPr id="12" name="Google Shape;120;p18">
            <a:extLst>
              <a:ext uri="{FF2B5EF4-FFF2-40B4-BE49-F238E27FC236}">
                <a16:creationId xmlns:a16="http://schemas.microsoft.com/office/drawing/2014/main" id="{CCE0AA5E-43F3-4D0F-BE8B-679CD4CA6662}"/>
              </a:ext>
            </a:extLst>
          </p:cNvPr>
          <p:cNvSpPr txBox="1"/>
          <p:nvPr/>
        </p:nvSpPr>
        <p:spPr>
          <a:xfrm>
            <a:off x="6177062" y="1396563"/>
            <a:ext cx="5217474" cy="3906176"/>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r>
              <a:rPr lang="en-GB" sz="3200" dirty="0">
                <a:solidFill>
                  <a:schemeClr val="tx2">
                    <a:lumMod val="50000"/>
                    <a:lumOff val="50000"/>
                  </a:schemeClr>
                </a:solidFill>
                <a:latin typeface="Calibri"/>
                <a:ea typeface="Calibri"/>
                <a:cs typeface="Calibri"/>
                <a:sym typeface="Calibri"/>
              </a:rPr>
              <a:t>Dark abdomen with wide orange stripe on 4</a:t>
            </a:r>
            <a:r>
              <a:rPr lang="en-GB" sz="3200" baseline="30000" dirty="0">
                <a:solidFill>
                  <a:schemeClr val="tx2">
                    <a:lumMod val="50000"/>
                    <a:lumOff val="50000"/>
                  </a:schemeClr>
                </a:solidFill>
                <a:latin typeface="Calibri"/>
                <a:ea typeface="Calibri"/>
                <a:cs typeface="Calibri"/>
                <a:sym typeface="Calibri"/>
              </a:rPr>
              <a:t>th</a:t>
            </a:r>
            <a:r>
              <a:rPr lang="en-GB" sz="3200" dirty="0">
                <a:solidFill>
                  <a:schemeClr val="tx2">
                    <a:lumMod val="50000"/>
                    <a:lumOff val="50000"/>
                  </a:schemeClr>
                </a:solidFill>
                <a:latin typeface="Calibri"/>
                <a:ea typeface="Calibri"/>
                <a:cs typeface="Calibri"/>
                <a:sym typeface="Calibri"/>
              </a:rPr>
              <a:t> segment</a:t>
            </a:r>
          </a:p>
          <a:p>
            <a:pPr marL="1143000" marR="0" lvl="1" indent="-685800" algn="l" rtl="0">
              <a:spcBef>
                <a:spcPts val="0"/>
              </a:spcBef>
              <a:spcAft>
                <a:spcPts val="0"/>
              </a:spcAft>
              <a:buClr>
                <a:schemeClr val="accent4"/>
              </a:buClr>
              <a:buSzPts val="4400"/>
              <a:buFont typeface="Arial"/>
              <a:buChar char="•"/>
            </a:pPr>
            <a:r>
              <a:rPr lang="en-GB" sz="3200" b="0" i="0" u="none" strike="noStrike" cap="none" dirty="0">
                <a:solidFill>
                  <a:schemeClr val="tx2">
                    <a:lumMod val="50000"/>
                    <a:lumOff val="50000"/>
                  </a:schemeClr>
                </a:solidFill>
                <a:latin typeface="Calibri"/>
                <a:ea typeface="Calibri"/>
                <a:cs typeface="Calibri"/>
                <a:sym typeface="Calibri"/>
              </a:rPr>
              <a:t>Yellow tips to legs</a:t>
            </a:r>
          </a:p>
          <a:p>
            <a:pPr marL="1143000" marR="0" lvl="1" indent="-685800" algn="l" rtl="0">
              <a:spcBef>
                <a:spcPts val="0"/>
              </a:spcBef>
              <a:spcAft>
                <a:spcPts val="0"/>
              </a:spcAft>
              <a:buClr>
                <a:schemeClr val="accent4"/>
              </a:buClr>
              <a:buSzPts val="4400"/>
              <a:buFont typeface="Arial"/>
              <a:buChar char="•"/>
            </a:pPr>
            <a:r>
              <a:rPr lang="en-GB" sz="3200" dirty="0">
                <a:solidFill>
                  <a:schemeClr val="tx2">
                    <a:lumMod val="50000"/>
                    <a:lumOff val="50000"/>
                  </a:schemeClr>
                </a:solidFill>
                <a:latin typeface="Calibri"/>
                <a:ea typeface="Calibri"/>
                <a:cs typeface="Calibri"/>
                <a:sym typeface="Calibri"/>
              </a:rPr>
              <a:t>Head black with orange face</a:t>
            </a:r>
          </a:p>
          <a:p>
            <a:pPr marL="1143000" marR="0" lvl="1" indent="-685800" algn="l" rtl="0">
              <a:spcBef>
                <a:spcPts val="0"/>
              </a:spcBef>
              <a:spcAft>
                <a:spcPts val="0"/>
              </a:spcAft>
              <a:buClr>
                <a:schemeClr val="accent4"/>
              </a:buClr>
              <a:buSzPts val="4400"/>
              <a:buFont typeface="Arial"/>
              <a:buChar char="•"/>
            </a:pPr>
            <a:r>
              <a:rPr lang="en-GB" sz="3200" b="0" i="0" u="none" strike="noStrike" cap="none" dirty="0">
                <a:solidFill>
                  <a:schemeClr val="tx2">
                    <a:lumMod val="50000"/>
                    <a:lumOff val="50000"/>
                  </a:schemeClr>
                </a:solidFill>
                <a:latin typeface="Calibri"/>
                <a:ea typeface="Calibri"/>
                <a:cs typeface="Calibri"/>
                <a:sym typeface="Calibri"/>
              </a:rPr>
              <a:t>Thorax black &amp; velvety</a:t>
            </a: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1548546-79CF-9EA8-33D5-35EF80A6BF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8345" y="262093"/>
            <a:ext cx="1466850" cy="1466850"/>
          </a:xfrm>
          <a:prstGeom prst="rect">
            <a:avLst/>
          </a:prstGeom>
        </p:spPr>
      </p:pic>
    </p:spTree>
    <p:extLst>
      <p:ext uri="{BB962C8B-B14F-4D97-AF65-F5344CB8AC3E}">
        <p14:creationId xmlns:p14="http://schemas.microsoft.com/office/powerpoint/2010/main" val="251465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p:nvPr/>
        </p:nvSpPr>
        <p:spPr>
          <a:xfrm>
            <a:off x="3221181" y="337560"/>
            <a:ext cx="55626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Similar Insects</a:t>
            </a:r>
            <a:endParaRPr sz="6600" b="1" dirty="0">
              <a:solidFill>
                <a:srgbClr val="FFC000"/>
              </a:solidFill>
            </a:endParaRPr>
          </a:p>
        </p:txBody>
      </p:sp>
      <p:pic>
        <p:nvPicPr>
          <p:cNvPr id="7" name="Content Placeholder 3">
            <a:extLst>
              <a:ext uri="{FF2B5EF4-FFF2-40B4-BE49-F238E27FC236}">
                <a16:creationId xmlns:a16="http://schemas.microsoft.com/office/drawing/2014/main" id="{5F0CA992-3180-49D0-BDEA-9AB7A70739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1038" y="2067387"/>
            <a:ext cx="2946400" cy="3314701"/>
          </a:xfrm>
          <a:prstGeom prst="rect">
            <a:avLst/>
          </a:prstGeom>
        </p:spPr>
      </p:pic>
      <p:sp>
        <p:nvSpPr>
          <p:cNvPr id="8" name="Google Shape;120;p18">
            <a:extLst>
              <a:ext uri="{FF2B5EF4-FFF2-40B4-BE49-F238E27FC236}">
                <a16:creationId xmlns:a16="http://schemas.microsoft.com/office/drawing/2014/main" id="{B7C9CD7B-967A-4721-BCA9-3A0EEA615BB0}"/>
              </a:ext>
            </a:extLst>
          </p:cNvPr>
          <p:cNvSpPr txBox="1"/>
          <p:nvPr/>
        </p:nvSpPr>
        <p:spPr>
          <a:xfrm>
            <a:off x="4880757" y="1771649"/>
            <a:ext cx="5217474" cy="3906176"/>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3200" b="1" dirty="0">
                <a:solidFill>
                  <a:schemeClr val="bg2">
                    <a:lumMod val="50000"/>
                  </a:schemeClr>
                </a:solidFill>
                <a:latin typeface="Calibri"/>
                <a:ea typeface="Calibri"/>
                <a:cs typeface="Calibri"/>
                <a:sym typeface="Calibri"/>
              </a:rPr>
              <a:t>Native European Hornet</a:t>
            </a:r>
          </a:p>
          <a:p>
            <a:pPr marR="0" lvl="1" algn="l" rtl="0">
              <a:spcBef>
                <a:spcPts val="0"/>
              </a:spcBef>
              <a:spcAft>
                <a:spcPts val="0"/>
              </a:spcAft>
              <a:buClr>
                <a:schemeClr val="accent4"/>
              </a:buClr>
              <a:buSzPts val="4400"/>
            </a:pPr>
            <a:endParaRPr lang="en-GB" sz="1600" dirty="0">
              <a:solidFill>
                <a:schemeClr val="bg2">
                  <a:lumMod val="50000"/>
                </a:schemeClr>
              </a:solidFill>
              <a:latin typeface="Calibri"/>
              <a:ea typeface="Calibri"/>
              <a:cs typeface="Calibri"/>
              <a:sym typeface="Calibri"/>
            </a:endParaRP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b="0" i="0" u="none" strike="noStrike" cap="none" dirty="0">
                <a:solidFill>
                  <a:schemeClr val="bg2">
                    <a:lumMod val="50000"/>
                  </a:schemeClr>
                </a:solidFill>
                <a:latin typeface="Calibri"/>
                <a:ea typeface="Calibri"/>
                <a:cs typeface="Calibri"/>
                <a:sym typeface="Calibri"/>
              </a:rPr>
              <a:t>Larger in size</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b="0" i="0" u="none" strike="noStrike" cap="none" dirty="0">
                <a:solidFill>
                  <a:schemeClr val="bg2">
                    <a:lumMod val="50000"/>
                  </a:schemeClr>
                </a:solidFill>
                <a:latin typeface="Calibri"/>
                <a:ea typeface="Calibri"/>
                <a:cs typeface="Calibri"/>
                <a:sym typeface="Calibri"/>
              </a:rPr>
              <a:t>Yellow &amp; brown</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Brown legs</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Y</a:t>
            </a:r>
            <a:r>
              <a:rPr lang="en-GB" sz="3200" b="0" i="0" u="none" strike="noStrike" cap="none" dirty="0">
                <a:solidFill>
                  <a:schemeClr val="bg2">
                    <a:lumMod val="50000"/>
                  </a:schemeClr>
                </a:solidFill>
                <a:latin typeface="Calibri"/>
                <a:ea typeface="Calibri"/>
                <a:cs typeface="Calibri"/>
                <a:sym typeface="Calibri"/>
              </a:rPr>
              <a:t>ellow h</a:t>
            </a:r>
            <a:r>
              <a:rPr lang="en-GB" sz="3200" dirty="0">
                <a:solidFill>
                  <a:schemeClr val="bg2">
                    <a:lumMod val="50000"/>
                  </a:schemeClr>
                </a:solidFill>
                <a:latin typeface="Calibri"/>
                <a:ea typeface="Calibri"/>
                <a:cs typeface="Calibri"/>
                <a:sym typeface="Calibri"/>
              </a:rPr>
              <a:t>eadband</a:t>
            </a:r>
            <a:endParaRPr lang="en-GB" sz="32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C69B385-F55E-3BD1-B576-EA27888272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8450" y="337560"/>
            <a:ext cx="1466850" cy="1466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p:nvPr/>
        </p:nvSpPr>
        <p:spPr>
          <a:xfrm>
            <a:off x="3221181" y="337560"/>
            <a:ext cx="55626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Similar Insects</a:t>
            </a:r>
            <a:endParaRPr sz="6600" b="1" dirty="0">
              <a:solidFill>
                <a:srgbClr val="FFC000"/>
              </a:solidFill>
            </a:endParaRPr>
          </a:p>
        </p:txBody>
      </p:sp>
      <p:sp>
        <p:nvSpPr>
          <p:cNvPr id="8" name="Google Shape;120;p18">
            <a:extLst>
              <a:ext uri="{FF2B5EF4-FFF2-40B4-BE49-F238E27FC236}">
                <a16:creationId xmlns:a16="http://schemas.microsoft.com/office/drawing/2014/main" id="{B7C9CD7B-967A-4721-BCA9-3A0EEA615BB0}"/>
              </a:ext>
            </a:extLst>
          </p:cNvPr>
          <p:cNvSpPr txBox="1"/>
          <p:nvPr/>
        </p:nvSpPr>
        <p:spPr>
          <a:xfrm>
            <a:off x="2156072" y="4238290"/>
            <a:ext cx="2752437" cy="92333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2000" b="1" dirty="0">
                <a:solidFill>
                  <a:schemeClr val="bg2">
                    <a:lumMod val="50000"/>
                  </a:schemeClr>
                </a:solidFill>
                <a:latin typeface="Calibri"/>
                <a:ea typeface="Calibri"/>
                <a:cs typeface="Calibri"/>
                <a:sym typeface="Calibri"/>
              </a:rPr>
              <a:t>Giant Wood Wasp</a:t>
            </a:r>
            <a:endParaRPr lang="en-GB" sz="20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1026" name="Picture 2" descr="https://www.bbka.org.uk/GetImage.aspx?IDMF=72973847-b2aa-49a8-941d-d39c40fe95fe&amp;w=512&amp;h=384&amp;src=mc">
            <a:extLst>
              <a:ext uri="{FF2B5EF4-FFF2-40B4-BE49-F238E27FC236}">
                <a16:creationId xmlns:a16="http://schemas.microsoft.com/office/drawing/2014/main" id="{817D03F4-FD85-418C-BEAF-55112D81F0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5654" y="1900866"/>
            <a:ext cx="3440075" cy="2580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bka.org.uk/GetImage.aspx?IDMF=784ee574-7436-4a2c-8b0d-eb8862c75199&amp;w=892&amp;h=671&amp;src=mc">
            <a:extLst>
              <a:ext uri="{FF2B5EF4-FFF2-40B4-BE49-F238E27FC236}">
                <a16:creationId xmlns:a16="http://schemas.microsoft.com/office/drawing/2014/main" id="{6D7139C4-35F9-4961-B24A-7F0E594C446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3743" y="1893153"/>
            <a:ext cx="3440075" cy="258776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20;p18">
            <a:extLst>
              <a:ext uri="{FF2B5EF4-FFF2-40B4-BE49-F238E27FC236}">
                <a16:creationId xmlns:a16="http://schemas.microsoft.com/office/drawing/2014/main" id="{6A43F2DA-1E15-47CE-9EE6-30E397E230DF}"/>
              </a:ext>
            </a:extLst>
          </p:cNvPr>
          <p:cNvSpPr txBox="1"/>
          <p:nvPr/>
        </p:nvSpPr>
        <p:spPr>
          <a:xfrm>
            <a:off x="8046205" y="4237360"/>
            <a:ext cx="2752437" cy="92333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2000" b="1" dirty="0">
                <a:solidFill>
                  <a:schemeClr val="bg2">
                    <a:lumMod val="50000"/>
                  </a:schemeClr>
                </a:solidFill>
                <a:latin typeface="Calibri"/>
                <a:ea typeface="Calibri"/>
                <a:cs typeface="Calibri"/>
                <a:sym typeface="Calibri"/>
              </a:rPr>
              <a:t>Wasp</a:t>
            </a:r>
            <a:endParaRPr lang="en-GB" sz="20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C289908-34FF-B8BF-CD1F-D7E807D628B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6550" y="337560"/>
            <a:ext cx="1466850" cy="1466850"/>
          </a:xfrm>
          <a:prstGeom prst="rect">
            <a:avLst/>
          </a:prstGeom>
        </p:spPr>
      </p:pic>
    </p:spTree>
    <p:extLst>
      <p:ext uri="{BB962C8B-B14F-4D97-AF65-F5344CB8AC3E}">
        <p14:creationId xmlns:p14="http://schemas.microsoft.com/office/powerpoint/2010/main" val="232495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1239454" y="2951310"/>
            <a:ext cx="9713092" cy="2328585"/>
          </a:xfrm>
          <a:prstGeom prst="rect">
            <a:avLst/>
          </a:prstGeom>
          <a:noFill/>
          <a:ln>
            <a:noFill/>
          </a:ln>
        </p:spPr>
        <p:txBody>
          <a:bodyPr spcFirstLastPara="1" wrap="square" lIns="91425" tIns="45700" rIns="91425" bIns="45700" anchor="t" anchorCtr="0">
            <a:noAutofit/>
          </a:bodyPr>
          <a:lstStyle/>
          <a:p>
            <a:pPr marL="685800" marR="0" lvl="0" indent="-381000" algn="ctr"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dirty="0">
                <a:solidFill>
                  <a:schemeClr val="bg2">
                    <a:lumMod val="50000"/>
                  </a:schemeClr>
                </a:solidFill>
                <a:latin typeface="Calibri"/>
                <a:ea typeface="Calibri"/>
                <a:cs typeface="Calibri"/>
                <a:sym typeface="Calibri"/>
              </a:rPr>
              <a:t>Yellow-legged Asian hornets can be extremely aggressive if they feel they are being threatened.  </a:t>
            </a:r>
            <a:r>
              <a:rPr lang="en-GB" sz="3200" b="0" i="0" u="none" strike="noStrike" cap="none" dirty="0">
                <a:solidFill>
                  <a:schemeClr val="bg2">
                    <a:lumMod val="50000"/>
                  </a:schemeClr>
                </a:solidFill>
                <a:latin typeface="Calibri"/>
                <a:ea typeface="Calibri"/>
                <a:cs typeface="Calibri"/>
                <a:sym typeface="Calibri"/>
              </a:rPr>
              <a:t>Stings are painful and can </a:t>
            </a:r>
            <a:r>
              <a:rPr lang="en-GB" sz="3200" dirty="0">
                <a:solidFill>
                  <a:schemeClr val="bg2">
                    <a:lumMod val="50000"/>
                  </a:schemeClr>
                </a:solidFill>
                <a:latin typeface="Calibri"/>
                <a:ea typeface="Calibri"/>
                <a:cs typeface="Calibri"/>
                <a:sym typeface="Calibri"/>
              </a:rPr>
              <a:t>cause an allergic reaction in some people.</a:t>
            </a:r>
            <a:endParaRPr sz="4400" b="0" i="0" u="none" strike="noStrike" cap="none" dirty="0">
              <a:solidFill>
                <a:schemeClr val="accent1">
                  <a:lumMod val="75000"/>
                </a:schemeClr>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679C8B4-ACBE-47DA-8D17-B4CE8A4C3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600" y="376308"/>
            <a:ext cx="3494243" cy="2328585"/>
          </a:xfrm>
          <a:prstGeom prst="rect">
            <a:avLst/>
          </a:prstGeom>
        </p:spPr>
      </p:pic>
      <p:sp>
        <p:nvSpPr>
          <p:cNvPr id="13" name="Google Shape;94;p14">
            <a:extLst>
              <a:ext uri="{FF2B5EF4-FFF2-40B4-BE49-F238E27FC236}">
                <a16:creationId xmlns:a16="http://schemas.microsoft.com/office/drawing/2014/main" id="{403C3511-78C5-481F-A67E-E2F39D1AC6C8}"/>
              </a:ext>
            </a:extLst>
          </p:cNvPr>
          <p:cNvSpPr txBox="1"/>
          <p:nvPr/>
        </p:nvSpPr>
        <p:spPr>
          <a:xfrm>
            <a:off x="4192388" y="2529925"/>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Didier Aires on Pixabay </a:t>
            </a:r>
            <a:endParaRPr sz="1000" b="1" dirty="0">
              <a:solidFill>
                <a:schemeClr val="bg2">
                  <a:lumMod val="50000"/>
                </a:schemeClr>
              </a:solidFill>
            </a:endParaRPr>
          </a:p>
        </p:txBody>
      </p:sp>
      <p:sp>
        <p:nvSpPr>
          <p:cNvPr id="15" name="Google Shape;120;p18">
            <a:extLst>
              <a:ext uri="{FF2B5EF4-FFF2-40B4-BE49-F238E27FC236}">
                <a16:creationId xmlns:a16="http://schemas.microsoft.com/office/drawing/2014/main" id="{6A45F961-0147-4C9C-8F3E-AFAA090B6F77}"/>
              </a:ext>
            </a:extLst>
          </p:cNvPr>
          <p:cNvSpPr txBox="1"/>
          <p:nvPr/>
        </p:nvSpPr>
        <p:spPr>
          <a:xfrm>
            <a:off x="2407854" y="5526312"/>
            <a:ext cx="7376291" cy="885531"/>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FF0000"/>
                </a:solidFill>
                <a:latin typeface="Calibri"/>
                <a:ea typeface="Calibri"/>
                <a:cs typeface="Calibri"/>
                <a:sym typeface="Calibri"/>
              </a:rPr>
              <a:t>Do not approach or disturb a nest.  </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49117CC-FFCC-98B8-304D-C7C2FBBAB0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571" y="376308"/>
            <a:ext cx="1131950" cy="1131950"/>
          </a:xfrm>
          <a:prstGeom prst="rect">
            <a:avLst/>
          </a:prstGeom>
        </p:spPr>
      </p:pic>
    </p:spTree>
    <p:extLst>
      <p:ext uri="{BB962C8B-B14F-4D97-AF65-F5344CB8AC3E}">
        <p14:creationId xmlns:p14="http://schemas.microsoft.com/office/powerpoint/2010/main" val="352540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txBox="1"/>
          <p:nvPr/>
        </p:nvSpPr>
        <p:spPr>
          <a:xfrm>
            <a:off x="1908640" y="625909"/>
            <a:ext cx="8679519" cy="2447606"/>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buClr>
                <a:schemeClr val="accent4"/>
              </a:buClr>
              <a:buSzPts val="4800"/>
            </a:pPr>
            <a:r>
              <a:rPr lang="en-GB" sz="4000" dirty="0">
                <a:solidFill>
                  <a:schemeClr val="tx1">
                    <a:lumMod val="50000"/>
                    <a:lumOff val="50000"/>
                  </a:schemeClr>
                </a:solidFill>
                <a:latin typeface="Calibri"/>
                <a:ea typeface="Calibri"/>
                <a:cs typeface="Calibri"/>
                <a:sym typeface="Calibri"/>
              </a:rPr>
              <a:t>The Yellow-legged Asian Hornet is a non-native invasive species that preys on a wide range of pollinators including honey bees.</a:t>
            </a:r>
          </a:p>
          <a:p>
            <a:pPr marL="685800" marR="0" lvl="0" indent="-685800" algn="l" rtl="0">
              <a:spcBef>
                <a:spcPts val="0"/>
              </a:spcBef>
              <a:spcAft>
                <a:spcPts val="0"/>
              </a:spcAft>
              <a:buClr>
                <a:schemeClr val="accent4"/>
              </a:buClr>
              <a:buSzPts val="4800"/>
              <a:buFont typeface="Arial"/>
              <a:buChar char="•"/>
            </a:pPr>
            <a:endParaRPr sz="4800" dirty="0">
              <a:solidFill>
                <a:schemeClr val="tx1">
                  <a:lumMod val="50000"/>
                  <a:lumOff val="50000"/>
                </a:schemeClr>
              </a:solidFill>
            </a:endParaRPr>
          </a:p>
          <a:p>
            <a:pPr marL="0" marR="0" lvl="0" indent="0" algn="l" rtl="0">
              <a:spcBef>
                <a:spcPts val="0"/>
              </a:spcBef>
              <a:spcAft>
                <a:spcPts val="0"/>
              </a:spcAft>
              <a:buNone/>
            </a:pPr>
            <a:endParaRPr sz="4800" dirty="0">
              <a:solidFill>
                <a:schemeClr val="accent4"/>
              </a:solidFill>
              <a:latin typeface="Calibri"/>
              <a:ea typeface="Calibri"/>
              <a:cs typeface="Calibri"/>
              <a:sym typeface="Calibri"/>
            </a:endParaRPr>
          </a:p>
        </p:txBody>
      </p:sp>
      <p:pic>
        <p:nvPicPr>
          <p:cNvPr id="2052" name="Picture 4" descr="https://www.bbka.org.uk/GetImage.aspx?IDMF=65a44283-43df-40bc-8a16-e384e18f46c6&amp;w=691&amp;h=415&amp;src=mc">
            <a:extLst>
              <a:ext uri="{FF2B5EF4-FFF2-40B4-BE49-F238E27FC236}">
                <a16:creationId xmlns:a16="http://schemas.microsoft.com/office/drawing/2014/main" id="{79846F3D-ABD8-441C-8F10-5796F4C0C3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770" y="3186114"/>
            <a:ext cx="4075409" cy="244760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4;p14">
            <a:extLst>
              <a:ext uri="{FF2B5EF4-FFF2-40B4-BE49-F238E27FC236}">
                <a16:creationId xmlns:a16="http://schemas.microsoft.com/office/drawing/2014/main" id="{B4AD2239-16F2-42B8-956F-66CF7F9D7319}"/>
              </a:ext>
            </a:extLst>
          </p:cNvPr>
          <p:cNvSpPr txBox="1"/>
          <p:nvPr/>
        </p:nvSpPr>
        <p:spPr>
          <a:xfrm>
            <a:off x="4237604" y="5633719"/>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Bob Hogge</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66F74A44-7FB5-DE78-7B8E-47306763E6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1150" y="379349"/>
            <a:ext cx="1466850" cy="14668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8" name="Picture 7">
            <a:extLst>
              <a:ext uri="{FF2B5EF4-FFF2-40B4-BE49-F238E27FC236}">
                <a16:creationId xmlns:a16="http://schemas.microsoft.com/office/drawing/2014/main" id="{ABAA3C82-2EFC-44FE-B0E3-14B6F48A9007}"/>
              </a:ext>
            </a:extLst>
          </p:cNvPr>
          <p:cNvPicPr>
            <a:picLocks noChangeAspect="1"/>
          </p:cNvPicPr>
          <p:nvPr/>
        </p:nvPicPr>
        <p:blipFill>
          <a:blip r:embed="rId3"/>
          <a:stretch>
            <a:fillRect/>
          </a:stretch>
        </p:blipFill>
        <p:spPr>
          <a:xfrm>
            <a:off x="5313878" y="2516972"/>
            <a:ext cx="6307755" cy="3551256"/>
          </a:xfrm>
          <a:prstGeom prst="rect">
            <a:avLst/>
          </a:prstGeom>
        </p:spPr>
      </p:pic>
      <p:pic>
        <p:nvPicPr>
          <p:cNvPr id="3" name="Picture 2" descr="A close-up of a bee&#10;&#10;AI-generated content may be incorrect.">
            <a:extLst>
              <a:ext uri="{FF2B5EF4-FFF2-40B4-BE49-F238E27FC236}">
                <a16:creationId xmlns:a16="http://schemas.microsoft.com/office/drawing/2014/main" id="{741DC368-36CE-0303-BCA9-F2F6FB392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2382" y="1854200"/>
            <a:ext cx="2454773" cy="4214028"/>
          </a:xfrm>
          <a:prstGeom prst="rect">
            <a:avLst/>
          </a:prstGeom>
        </p:spPr>
      </p:pic>
      <p:pic>
        <p:nvPicPr>
          <p:cNvPr id="2" name="Picture 1">
            <a:extLst>
              <a:ext uri="{FF2B5EF4-FFF2-40B4-BE49-F238E27FC236}">
                <a16:creationId xmlns:a16="http://schemas.microsoft.com/office/drawing/2014/main" id="{CCC3EA5F-80BF-EABE-C405-CFF92F6432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9550" y="252350"/>
            <a:ext cx="1466850" cy="1466850"/>
          </a:xfrm>
          <a:prstGeom prst="rect">
            <a:avLst/>
          </a:prstGeom>
        </p:spPr>
      </p:pic>
      <p:sp>
        <p:nvSpPr>
          <p:cNvPr id="6" name="Google Shape;120;p18">
            <a:extLst>
              <a:ext uri="{FF2B5EF4-FFF2-40B4-BE49-F238E27FC236}">
                <a16:creationId xmlns:a16="http://schemas.microsoft.com/office/drawing/2014/main" id="{9E89E437-43DF-8C7A-7AC2-4E8F83309D1B}"/>
              </a:ext>
            </a:extLst>
          </p:cNvPr>
          <p:cNvSpPr txBox="1"/>
          <p:nvPr/>
        </p:nvSpPr>
        <p:spPr>
          <a:xfrm>
            <a:off x="2374875" y="537881"/>
            <a:ext cx="8915399" cy="937539"/>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chemeClr val="accent4"/>
              </a:buClr>
              <a:buSzPts val="4400"/>
            </a:pPr>
            <a:r>
              <a:rPr lang="en-GB" sz="6000" b="1" dirty="0">
                <a:solidFill>
                  <a:srgbClr val="FFC000"/>
                </a:solidFill>
                <a:latin typeface="Calibri"/>
                <a:ea typeface="Calibri"/>
                <a:cs typeface="Calibri"/>
                <a:sym typeface="Calibri"/>
              </a:rPr>
              <a:t>How to Report Sightings</a:t>
            </a:r>
          </a:p>
          <a:p>
            <a:pPr marL="1143000" marR="0" lvl="1" indent="-685800" algn="l" rtl="0">
              <a:spcBef>
                <a:spcPts val="0"/>
              </a:spcBef>
              <a:spcAft>
                <a:spcPts val="0"/>
              </a:spcAft>
              <a:buClr>
                <a:schemeClr val="accent4"/>
              </a:buClr>
              <a:buSzPts val="4400"/>
              <a:buFont typeface="Arial"/>
              <a:buChar char="•"/>
            </a:pPr>
            <a:endParaRPr sz="4400" b="1" i="0" u="none" strike="noStrike" cap="none" dirty="0">
              <a:solidFill>
                <a:srgbClr val="FFC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B0FB235D-F7F9-E7FA-5967-A7820714249B}"/>
            </a:ext>
          </a:extLst>
        </p:cNvPr>
        <p:cNvGrpSpPr/>
        <p:nvPr/>
      </p:nvGrpSpPr>
      <p:grpSpPr>
        <a:xfrm>
          <a:off x="0" y="0"/>
          <a:ext cx="0" cy="0"/>
          <a:chOff x="0" y="0"/>
          <a:chExt cx="0" cy="0"/>
        </a:xfrm>
      </p:grpSpPr>
      <p:sp>
        <p:nvSpPr>
          <p:cNvPr id="11" name="Google Shape;120;p18">
            <a:extLst>
              <a:ext uri="{FF2B5EF4-FFF2-40B4-BE49-F238E27FC236}">
                <a16:creationId xmlns:a16="http://schemas.microsoft.com/office/drawing/2014/main" id="{01197265-F3BD-DEE9-DD39-B81217D130C5}"/>
              </a:ext>
            </a:extLst>
          </p:cNvPr>
          <p:cNvSpPr txBox="1"/>
          <p:nvPr/>
        </p:nvSpPr>
        <p:spPr>
          <a:xfrm>
            <a:off x="1206883" y="2719395"/>
            <a:ext cx="9956800" cy="2419406"/>
          </a:xfrm>
          <a:prstGeom prst="rect">
            <a:avLst/>
          </a:prstGeom>
          <a:noFill/>
          <a:ln>
            <a:noFill/>
          </a:ln>
        </p:spPr>
        <p:txBody>
          <a:bodyPr spcFirstLastPara="1" wrap="square" lIns="91425" tIns="45700" rIns="91425" bIns="45700" anchor="t" anchorCtr="0">
            <a:noAutofit/>
          </a:bodyPr>
          <a:lstStyle/>
          <a:p>
            <a:pPr marL="685800" marR="0" lvl="0" indent="-381000" algn="ctr"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Courier New" panose="02070309020205020404" pitchFamily="49" charset="0"/>
              <a:buChar char="o"/>
            </a:pPr>
            <a:r>
              <a:rPr lang="en-GB" sz="3200" b="0" i="0" u="none" strike="noStrike" cap="none" dirty="0">
                <a:solidFill>
                  <a:schemeClr val="bg2">
                    <a:lumMod val="50000"/>
                  </a:schemeClr>
                </a:solidFill>
                <a:latin typeface="Calibri"/>
                <a:ea typeface="Calibri"/>
                <a:cs typeface="Calibri"/>
                <a:sym typeface="Calibri"/>
              </a:rPr>
              <a:t>Education - ID and Reporting (BBKA &amp; Action Teams)</a:t>
            </a:r>
          </a:p>
          <a:p>
            <a:pPr marL="914400" lvl="1" indent="-457200">
              <a:buClr>
                <a:schemeClr val="accent4"/>
              </a:buClr>
              <a:buSzPts val="4400"/>
              <a:buFont typeface="Courier New" panose="02070309020205020404" pitchFamily="49" charset="0"/>
              <a:buChar char="o"/>
            </a:pPr>
            <a:r>
              <a:rPr lang="en-GB" sz="3200" dirty="0">
                <a:solidFill>
                  <a:schemeClr val="bg2">
                    <a:lumMod val="50000"/>
                  </a:schemeClr>
                </a:solidFill>
                <a:latin typeface="Calibri"/>
                <a:ea typeface="Calibri"/>
                <a:cs typeface="Calibri"/>
                <a:sym typeface="Calibri"/>
              </a:rPr>
              <a:t>Response to Reports – Credibility Triage NNSS CEH</a:t>
            </a:r>
          </a:p>
          <a:p>
            <a:pPr marL="914400" lvl="1" indent="-457200">
              <a:buClr>
                <a:schemeClr val="accent4"/>
              </a:buClr>
              <a:buSzPts val="4400"/>
              <a:buFont typeface="Courier New" panose="02070309020205020404" pitchFamily="49" charset="0"/>
              <a:buChar char="o"/>
            </a:pPr>
            <a:r>
              <a:rPr lang="en-GB" sz="3200" b="0" i="0" u="none" strike="noStrike" cap="none" dirty="0">
                <a:solidFill>
                  <a:schemeClr val="bg2">
                    <a:lumMod val="50000"/>
                  </a:schemeClr>
                </a:solidFill>
                <a:latin typeface="Calibri"/>
                <a:ea typeface="Calibri"/>
                <a:cs typeface="Calibri"/>
                <a:sym typeface="Calibri"/>
              </a:rPr>
              <a:t>Activation of NBU Track &amp; Trace Regional Inspectors</a:t>
            </a:r>
          </a:p>
          <a:p>
            <a:pPr marL="914400" lvl="1" indent="-457200">
              <a:buClr>
                <a:schemeClr val="accent4"/>
              </a:buClr>
              <a:buSzPts val="4400"/>
              <a:buFont typeface="Courier New" panose="02070309020205020404" pitchFamily="49" charset="0"/>
              <a:buChar char="o"/>
            </a:pPr>
            <a:r>
              <a:rPr lang="en-GB" sz="3200" dirty="0">
                <a:solidFill>
                  <a:schemeClr val="bg2">
                    <a:lumMod val="50000"/>
                  </a:schemeClr>
                </a:solidFill>
                <a:latin typeface="Calibri"/>
                <a:ea typeface="Calibri"/>
                <a:cs typeface="Calibri"/>
                <a:sym typeface="Calibri"/>
              </a:rPr>
              <a:t>Nest Removal and Testing for Source and Spread</a:t>
            </a:r>
            <a:r>
              <a:rPr lang="en-GB" sz="3200" b="0" i="0" u="none" strike="noStrike" cap="none" dirty="0">
                <a:solidFill>
                  <a:schemeClr val="bg2">
                    <a:lumMod val="50000"/>
                  </a:schemeClr>
                </a:solidFill>
                <a:latin typeface="Calibri"/>
                <a:ea typeface="Calibri"/>
                <a:cs typeface="Calibri"/>
                <a:sym typeface="Calibri"/>
              </a:rPr>
              <a:t> </a:t>
            </a:r>
            <a:endParaRPr sz="4400" b="0" i="0" u="none" strike="noStrike" cap="none" dirty="0">
              <a:solidFill>
                <a:schemeClr val="accent1">
                  <a:lumMod val="75000"/>
                </a:schemeClr>
              </a:solidFill>
              <a:latin typeface="Calibri"/>
              <a:ea typeface="Calibri"/>
              <a:cs typeface="Calibri"/>
              <a:sym typeface="Calibri"/>
            </a:endParaRPr>
          </a:p>
        </p:txBody>
      </p:sp>
      <p:sp>
        <p:nvSpPr>
          <p:cNvPr id="15" name="Google Shape;120;p18">
            <a:extLst>
              <a:ext uri="{FF2B5EF4-FFF2-40B4-BE49-F238E27FC236}">
                <a16:creationId xmlns:a16="http://schemas.microsoft.com/office/drawing/2014/main" id="{C87BD2BA-DE07-C7C2-8FC5-5B4BB39CF846}"/>
              </a:ext>
            </a:extLst>
          </p:cNvPr>
          <p:cNvSpPr txBox="1"/>
          <p:nvPr/>
        </p:nvSpPr>
        <p:spPr>
          <a:xfrm>
            <a:off x="2413383" y="701674"/>
            <a:ext cx="7365234" cy="1665785"/>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Current state of Action in the UK</a:t>
            </a:r>
          </a:p>
          <a:p>
            <a:pPr lvl="1" algn="ctr">
              <a:buClr>
                <a:schemeClr val="accent4"/>
              </a:buClr>
              <a:buSzPts val="4400"/>
            </a:pPr>
            <a:r>
              <a:rPr lang="en-GB" sz="3200" b="1" dirty="0">
                <a:solidFill>
                  <a:srgbClr val="FF0000"/>
                </a:solidFill>
                <a:latin typeface="Calibri"/>
                <a:ea typeface="Calibri"/>
                <a:cs typeface="Calibri"/>
                <a:sym typeface="Calibri"/>
              </a:rPr>
              <a:t>Still a DEFRA Led Eradication Policy</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4768398-1A53-622F-3729-F62994F2D6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050" y="252350"/>
            <a:ext cx="1466850" cy="1466850"/>
          </a:xfrm>
          <a:prstGeom prst="rect">
            <a:avLst/>
          </a:prstGeom>
        </p:spPr>
      </p:pic>
    </p:spTree>
    <p:extLst>
      <p:ext uri="{BB962C8B-B14F-4D97-AF65-F5344CB8AC3E}">
        <p14:creationId xmlns:p14="http://schemas.microsoft.com/office/powerpoint/2010/main" val="30426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p:nvPr/>
        </p:nvSpPr>
        <p:spPr>
          <a:xfrm>
            <a:off x="1593133" y="598191"/>
            <a:ext cx="9596283" cy="9167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FFC000"/>
                </a:solidFill>
                <a:latin typeface="Calibri"/>
                <a:ea typeface="Calibri"/>
                <a:cs typeface="Calibri"/>
                <a:sym typeface="Calibri"/>
              </a:rPr>
              <a:t>Help by Volunteering</a:t>
            </a:r>
            <a:endParaRPr b="1" dirty="0">
              <a:solidFill>
                <a:srgbClr val="FFC000"/>
              </a:solidFill>
            </a:endParaRPr>
          </a:p>
        </p:txBody>
      </p:sp>
      <p:sp>
        <p:nvSpPr>
          <p:cNvPr id="5" name="Google Shape;120;p18">
            <a:extLst>
              <a:ext uri="{FF2B5EF4-FFF2-40B4-BE49-F238E27FC236}">
                <a16:creationId xmlns:a16="http://schemas.microsoft.com/office/drawing/2014/main" id="{F7D79240-CFDA-4323-A8EF-68702682AB33}"/>
              </a:ext>
            </a:extLst>
          </p:cNvPr>
          <p:cNvSpPr txBox="1"/>
          <p:nvPr/>
        </p:nvSpPr>
        <p:spPr>
          <a:xfrm>
            <a:off x="942844" y="2336505"/>
            <a:ext cx="5994400" cy="2616789"/>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Monitor and / or Verifier</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Public Awareness / Education</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Cumbria Asian Hornet Team</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Supporting Roles (Admin)</a:t>
            </a:r>
          </a:p>
        </p:txBody>
      </p:sp>
      <p:pic>
        <p:nvPicPr>
          <p:cNvPr id="6" name="Picture 5">
            <a:extLst>
              <a:ext uri="{FF2B5EF4-FFF2-40B4-BE49-F238E27FC236}">
                <a16:creationId xmlns:a16="http://schemas.microsoft.com/office/drawing/2014/main" id="{6DD49E11-229E-2A7F-C096-4DE692749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399" y="1947648"/>
            <a:ext cx="3238327" cy="3394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yellow and black bee logo&#10;&#10;AI-generated content may be incorrect.">
            <a:extLst>
              <a:ext uri="{FF2B5EF4-FFF2-40B4-BE49-F238E27FC236}">
                <a16:creationId xmlns:a16="http://schemas.microsoft.com/office/drawing/2014/main" id="{6984D804-7CF0-5F51-8349-710766062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109" y="330425"/>
            <a:ext cx="1347470" cy="13324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4105BBB6-1BB8-09BB-7391-B78FDE307FA2}"/>
            </a:ext>
          </a:extLst>
        </p:cNvPr>
        <p:cNvGrpSpPr/>
        <p:nvPr/>
      </p:nvGrpSpPr>
      <p:grpSpPr>
        <a:xfrm>
          <a:off x="0" y="0"/>
          <a:ext cx="0" cy="0"/>
          <a:chOff x="0" y="0"/>
          <a:chExt cx="0" cy="0"/>
        </a:xfrm>
      </p:grpSpPr>
      <p:sp>
        <p:nvSpPr>
          <p:cNvPr id="15" name="Google Shape;120;p18">
            <a:extLst>
              <a:ext uri="{FF2B5EF4-FFF2-40B4-BE49-F238E27FC236}">
                <a16:creationId xmlns:a16="http://schemas.microsoft.com/office/drawing/2014/main" id="{B4D4934C-DDAE-F826-39C3-EC9A5A8FC125}"/>
              </a:ext>
            </a:extLst>
          </p:cNvPr>
          <p:cNvSpPr txBox="1"/>
          <p:nvPr/>
        </p:nvSpPr>
        <p:spPr>
          <a:xfrm>
            <a:off x="2260791" y="541834"/>
            <a:ext cx="7670417" cy="1381126"/>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BBKA Tools and Volunteers</a:t>
            </a:r>
          </a:p>
          <a:p>
            <a:pPr lvl="1" algn="ctr">
              <a:buClr>
                <a:schemeClr val="accent4"/>
              </a:buClr>
              <a:buSzPts val="4400"/>
            </a:pPr>
            <a:r>
              <a:rPr lang="en-GB" sz="3200" b="1" dirty="0">
                <a:solidFill>
                  <a:srgbClr val="FF0000"/>
                </a:solidFill>
                <a:latin typeface="Calibri"/>
                <a:ea typeface="Calibri"/>
                <a:cs typeface="Calibri"/>
                <a:sym typeface="Calibri"/>
              </a:rPr>
              <a:t>Volunteers No Longer restricted to BBKA</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3" name="Picture 2" descr="A yellow and black bee logo&#10;&#10;AI-generated content may be incorrect.">
            <a:extLst>
              <a:ext uri="{FF2B5EF4-FFF2-40B4-BE49-F238E27FC236}">
                <a16:creationId xmlns:a16="http://schemas.microsoft.com/office/drawing/2014/main" id="{F809B984-FA11-B284-598F-50C5211B3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09" y="330425"/>
            <a:ext cx="1347470" cy="1332442"/>
          </a:xfrm>
          <a:prstGeom prst="rect">
            <a:avLst/>
          </a:prstGeom>
        </p:spPr>
      </p:pic>
      <p:pic>
        <p:nvPicPr>
          <p:cNvPr id="7" name="Picture 6" descr="A map of different colored squares&#10;&#10;AI-generated content may be incorrect.">
            <a:extLst>
              <a:ext uri="{FF2B5EF4-FFF2-40B4-BE49-F238E27FC236}">
                <a16:creationId xmlns:a16="http://schemas.microsoft.com/office/drawing/2014/main" id="{5FC24E84-3803-2C67-A11A-8BB65876E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704" y="2276040"/>
            <a:ext cx="4964996" cy="2725447"/>
          </a:xfrm>
          <a:prstGeom prst="rect">
            <a:avLst/>
          </a:prstGeom>
        </p:spPr>
      </p:pic>
      <p:pic>
        <p:nvPicPr>
          <p:cNvPr id="9" name="Picture 8" descr="A map of the united states&#10;&#10;AI-generated content may be incorrect.">
            <a:extLst>
              <a:ext uri="{FF2B5EF4-FFF2-40B4-BE49-F238E27FC236}">
                <a16:creationId xmlns:a16="http://schemas.microsoft.com/office/drawing/2014/main" id="{CF629E33-C67E-16EC-2293-BF4594046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395" y="2243170"/>
            <a:ext cx="4676901" cy="2754381"/>
          </a:xfrm>
          <a:prstGeom prst="rect">
            <a:avLst/>
          </a:prstGeom>
        </p:spPr>
      </p:pic>
      <p:sp>
        <p:nvSpPr>
          <p:cNvPr id="10" name="TextBox 9">
            <a:extLst>
              <a:ext uri="{FF2B5EF4-FFF2-40B4-BE49-F238E27FC236}">
                <a16:creationId xmlns:a16="http://schemas.microsoft.com/office/drawing/2014/main" id="{8A685A05-E352-7E8F-3902-B7174D72ACB8}"/>
              </a:ext>
            </a:extLst>
          </p:cNvPr>
          <p:cNvSpPr txBox="1"/>
          <p:nvPr/>
        </p:nvSpPr>
        <p:spPr>
          <a:xfrm>
            <a:off x="1579300" y="5115101"/>
            <a:ext cx="9240718" cy="369332"/>
          </a:xfrm>
          <a:prstGeom prst="rect">
            <a:avLst/>
          </a:prstGeom>
          <a:noFill/>
        </p:spPr>
        <p:txBody>
          <a:bodyPr wrap="square" rtlCol="0">
            <a:spAutoFit/>
          </a:bodyPr>
          <a:lstStyle/>
          <a:p>
            <a:r>
              <a:rPr lang="en-GB" b="1" dirty="0"/>
              <a:t>BBKA’s er2  Monitoring System</a:t>
            </a:r>
            <a:r>
              <a:rPr lang="en-GB" dirty="0"/>
              <a:t>						</a:t>
            </a:r>
            <a:r>
              <a:rPr lang="en-GB" b="1" dirty="0"/>
              <a:t>AHA Catch System of Monitoring</a:t>
            </a:r>
          </a:p>
        </p:txBody>
      </p:sp>
    </p:spTree>
    <p:extLst>
      <p:ext uri="{BB962C8B-B14F-4D97-AF65-F5344CB8AC3E}">
        <p14:creationId xmlns:p14="http://schemas.microsoft.com/office/powerpoint/2010/main" val="336040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92253" y="830257"/>
            <a:ext cx="2978644" cy="564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6404"/>
          <a:stretch/>
        </p:blipFill>
        <p:spPr>
          <a:xfrm>
            <a:off x="5586294" y="830257"/>
            <a:ext cx="4521834" cy="5643027"/>
          </a:xfrm>
        </p:spPr>
      </p:pic>
      <p:sp>
        <p:nvSpPr>
          <p:cNvPr id="2" name="TextBox 1">
            <a:extLst>
              <a:ext uri="{FF2B5EF4-FFF2-40B4-BE49-F238E27FC236}">
                <a16:creationId xmlns:a16="http://schemas.microsoft.com/office/drawing/2014/main" id="{AC132CB0-51CB-D52A-A9C9-69CF31022CE5}"/>
              </a:ext>
            </a:extLst>
          </p:cNvPr>
          <p:cNvSpPr txBox="1"/>
          <p:nvPr/>
        </p:nvSpPr>
        <p:spPr>
          <a:xfrm>
            <a:off x="2976279" y="223971"/>
            <a:ext cx="5862922" cy="707886"/>
          </a:xfrm>
          <a:prstGeom prst="rect">
            <a:avLst/>
          </a:prstGeom>
          <a:noFill/>
        </p:spPr>
        <p:txBody>
          <a:bodyPr wrap="square" rtlCol="0">
            <a:spAutoFit/>
          </a:bodyPr>
          <a:lstStyle/>
          <a:p>
            <a:r>
              <a:rPr lang="en-GB" sz="4000" dirty="0">
                <a:effectLst>
                  <a:outerShdw blurRad="38100" dist="38100" dir="2700000" algn="tl">
                    <a:srgbClr val="000000">
                      <a:alpha val="43137"/>
                    </a:srgbClr>
                  </a:outerShdw>
                </a:effectLst>
                <a:highlight>
                  <a:srgbClr val="FFFF00"/>
                </a:highlight>
              </a:rPr>
              <a:t>Spring Trapping of Queens</a:t>
            </a:r>
          </a:p>
        </p:txBody>
      </p:sp>
    </p:spTree>
    <p:extLst>
      <p:ext uri="{BB962C8B-B14F-4D97-AF65-F5344CB8AC3E}">
        <p14:creationId xmlns:p14="http://schemas.microsoft.com/office/powerpoint/2010/main" val="906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710A98-991D-86AD-5711-B94FC8334C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604" t="28638" r="22439" b="28405"/>
          <a:stretch/>
        </p:blipFill>
        <p:spPr>
          <a:xfrm>
            <a:off x="1911350" y="290512"/>
            <a:ext cx="8369300" cy="6276975"/>
          </a:xfrm>
        </p:spPr>
      </p:pic>
    </p:spTree>
    <p:extLst>
      <p:ext uri="{BB962C8B-B14F-4D97-AF65-F5344CB8AC3E}">
        <p14:creationId xmlns:p14="http://schemas.microsoft.com/office/powerpoint/2010/main" val="39198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4D8F58-2E51-E4CB-B043-8650AD169222}"/>
              </a:ext>
            </a:extLst>
          </p:cNvPr>
          <p:cNvPicPr>
            <a:picLocks noChangeAspect="1"/>
          </p:cNvPicPr>
          <p:nvPr/>
        </p:nvPicPr>
        <p:blipFill>
          <a:blip r:embed="rId2"/>
          <a:stretch>
            <a:fillRect/>
          </a:stretch>
        </p:blipFill>
        <p:spPr>
          <a:xfrm>
            <a:off x="619573" y="355600"/>
            <a:ext cx="10952854" cy="6146800"/>
          </a:xfrm>
          <a:prstGeom prst="rect">
            <a:avLst/>
          </a:prstGeom>
        </p:spPr>
      </p:pic>
    </p:spTree>
    <p:extLst>
      <p:ext uri="{BB962C8B-B14F-4D97-AF65-F5344CB8AC3E}">
        <p14:creationId xmlns:p14="http://schemas.microsoft.com/office/powerpoint/2010/main" val="3718537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50E7B-F7DB-1642-46FD-AB483A97DC2E}"/>
              </a:ext>
            </a:extLst>
          </p:cNvPr>
          <p:cNvPicPr>
            <a:picLocks noChangeAspect="1"/>
          </p:cNvPicPr>
          <p:nvPr/>
        </p:nvPicPr>
        <p:blipFill>
          <a:blip r:embed="rId2"/>
          <a:stretch>
            <a:fillRect/>
          </a:stretch>
        </p:blipFill>
        <p:spPr>
          <a:xfrm>
            <a:off x="596900" y="291929"/>
            <a:ext cx="11042426" cy="6299371"/>
          </a:xfrm>
          <a:prstGeom prst="rect">
            <a:avLst/>
          </a:prstGeom>
        </p:spPr>
      </p:pic>
    </p:spTree>
    <p:extLst>
      <p:ext uri="{BB962C8B-B14F-4D97-AF65-F5344CB8AC3E}">
        <p14:creationId xmlns:p14="http://schemas.microsoft.com/office/powerpoint/2010/main" val="1391483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AA059F-7785-2E74-51AF-7C087E9CE4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p:blipFill>
        <p:spPr bwMode="auto">
          <a:xfrm>
            <a:off x="8042731" y="357532"/>
            <a:ext cx="3163611" cy="61429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ntent Placeholder 5">
            <a:extLst>
              <a:ext uri="{FF2B5EF4-FFF2-40B4-BE49-F238E27FC236}">
                <a16:creationId xmlns:a16="http://schemas.microsoft.com/office/drawing/2014/main" id="{7D6EAB39-F899-7885-359A-F1A04EB45F1D}"/>
              </a:ext>
            </a:extLst>
          </p:cNvPr>
          <p:cNvPicPr>
            <a:picLocks noChangeAspect="1"/>
          </p:cNvPicPr>
          <p:nvPr/>
        </p:nvPicPr>
        <p:blipFill>
          <a:blip r:embed="rId3" cstate="print">
            <a:extLst>
              <a:ext uri="{28A0092B-C50C-407E-A947-70E740481C1C}">
                <a14:useLocalDpi xmlns:a14="http://schemas.microsoft.com/office/drawing/2010/main" val="0"/>
              </a:ext>
            </a:extLst>
          </a:blip>
          <a:srcRect l="3221" r="3221"/>
          <a:stretch/>
        </p:blipFill>
        <p:spPr>
          <a:xfrm>
            <a:off x="3924232" y="2171700"/>
            <a:ext cx="3606868" cy="3855224"/>
          </a:xfrm>
          <a:prstGeom prst="rect">
            <a:avLst/>
          </a:prstGeom>
        </p:spPr>
      </p:pic>
      <p:sp>
        <p:nvSpPr>
          <p:cNvPr id="4" name="TextBox 3">
            <a:extLst>
              <a:ext uri="{FF2B5EF4-FFF2-40B4-BE49-F238E27FC236}">
                <a16:creationId xmlns:a16="http://schemas.microsoft.com/office/drawing/2014/main" id="{2E4C8121-194C-5054-A5C9-95379C82BD5C}"/>
              </a:ext>
            </a:extLst>
          </p:cNvPr>
          <p:cNvSpPr txBox="1"/>
          <p:nvPr/>
        </p:nvSpPr>
        <p:spPr>
          <a:xfrm>
            <a:off x="478874" y="2056606"/>
            <a:ext cx="3873596" cy="3970318"/>
          </a:xfrm>
          <a:prstGeom prst="rect">
            <a:avLst/>
          </a:prstGeom>
          <a:noFill/>
        </p:spPr>
        <p:txBody>
          <a:bodyPr wrap="square">
            <a:spAutoFit/>
          </a:bodyPr>
          <a:lstStyle/>
          <a:p>
            <a:r>
              <a:rPr lang="en-GB" sz="2800" b="0" i="0" dirty="0">
                <a:solidFill>
                  <a:srgbClr val="212529"/>
                </a:solidFill>
                <a:effectLst/>
                <a:latin typeface="system-ui"/>
              </a:rPr>
              <a:t>Jonathan Semple</a:t>
            </a:r>
          </a:p>
          <a:p>
            <a:endParaRPr lang="en-GB" sz="2800" dirty="0">
              <a:solidFill>
                <a:srgbClr val="212529"/>
              </a:solidFill>
              <a:latin typeface="system-ui"/>
            </a:endParaRPr>
          </a:p>
          <a:p>
            <a:r>
              <a:rPr lang="en-GB" sz="2800" dirty="0">
                <a:solidFill>
                  <a:srgbClr val="212529"/>
                </a:solidFill>
                <a:latin typeface="system-ui"/>
              </a:rPr>
              <a:t>New version of AI monitoring</a:t>
            </a:r>
          </a:p>
          <a:p>
            <a:endParaRPr lang="en-GB" sz="2800" dirty="0">
              <a:solidFill>
                <a:srgbClr val="212529"/>
              </a:solidFill>
              <a:latin typeface="system-ui"/>
            </a:endParaRPr>
          </a:p>
          <a:p>
            <a:r>
              <a:rPr lang="en-GB" sz="2800" dirty="0">
                <a:solidFill>
                  <a:srgbClr val="212529"/>
                </a:solidFill>
                <a:latin typeface="system-ui"/>
              </a:rPr>
              <a:t>Relatively cheap</a:t>
            </a:r>
          </a:p>
          <a:p>
            <a:endParaRPr lang="en-GB" sz="2800" dirty="0">
              <a:solidFill>
                <a:srgbClr val="212529"/>
              </a:solidFill>
              <a:latin typeface="system-ui"/>
            </a:endParaRPr>
          </a:p>
          <a:p>
            <a:r>
              <a:rPr lang="en-GB" sz="2800" dirty="0">
                <a:solidFill>
                  <a:srgbClr val="212529"/>
                </a:solidFill>
                <a:latin typeface="system-ui"/>
              </a:rPr>
              <a:t>Highly reliable</a:t>
            </a:r>
          </a:p>
          <a:p>
            <a:r>
              <a:rPr lang="en-GB" sz="2800" dirty="0">
                <a:solidFill>
                  <a:srgbClr val="212529"/>
                </a:solidFill>
                <a:latin typeface="system-ui"/>
              </a:rPr>
              <a:t>(tested in France)</a:t>
            </a:r>
            <a:endParaRPr lang="en-GB" sz="2800" dirty="0"/>
          </a:p>
        </p:txBody>
      </p:sp>
      <p:sp>
        <p:nvSpPr>
          <p:cNvPr id="5" name="TextBox 4">
            <a:extLst>
              <a:ext uri="{FF2B5EF4-FFF2-40B4-BE49-F238E27FC236}">
                <a16:creationId xmlns:a16="http://schemas.microsoft.com/office/drawing/2014/main" id="{95320100-88D8-D0C7-989F-6048DC1FE1E3}"/>
              </a:ext>
            </a:extLst>
          </p:cNvPr>
          <p:cNvSpPr txBox="1"/>
          <p:nvPr/>
        </p:nvSpPr>
        <p:spPr>
          <a:xfrm>
            <a:off x="1549400" y="357532"/>
            <a:ext cx="4855816" cy="1200329"/>
          </a:xfrm>
          <a:prstGeom prst="rect">
            <a:avLst/>
          </a:prstGeom>
          <a:noFill/>
        </p:spPr>
        <p:txBody>
          <a:bodyPr wrap="none" rtlCol="0">
            <a:spAutoFit/>
          </a:bodyPr>
          <a:lstStyle/>
          <a:p>
            <a:r>
              <a:rPr lang="en-GB" sz="7200" b="1" dirty="0">
                <a:effectLst>
                  <a:outerShdw blurRad="38100" dist="38100" dir="2700000" algn="tl">
                    <a:srgbClr val="000000">
                      <a:alpha val="43137"/>
                    </a:srgbClr>
                  </a:outerShdw>
                </a:effectLst>
              </a:rPr>
              <a:t>Buzzcopper</a:t>
            </a:r>
          </a:p>
        </p:txBody>
      </p:sp>
    </p:spTree>
    <p:extLst>
      <p:ext uri="{BB962C8B-B14F-4D97-AF65-F5344CB8AC3E}">
        <p14:creationId xmlns:p14="http://schemas.microsoft.com/office/powerpoint/2010/main" val="48150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F0148-6DDB-DD66-46FD-A557C55618E9}"/>
              </a:ext>
            </a:extLst>
          </p:cNvPr>
          <p:cNvPicPr>
            <a:picLocks noChangeAspect="1"/>
          </p:cNvPicPr>
          <p:nvPr/>
        </p:nvPicPr>
        <p:blipFill>
          <a:blip r:embed="rId3"/>
          <a:stretch>
            <a:fillRect/>
          </a:stretch>
        </p:blipFill>
        <p:spPr>
          <a:xfrm>
            <a:off x="469900" y="411404"/>
            <a:ext cx="11214099" cy="6014755"/>
          </a:xfrm>
          <a:prstGeom prst="rect">
            <a:avLst/>
          </a:prstGeom>
        </p:spPr>
      </p:pic>
    </p:spTree>
    <p:extLst>
      <p:ext uri="{BB962C8B-B14F-4D97-AF65-F5344CB8AC3E}">
        <p14:creationId xmlns:p14="http://schemas.microsoft.com/office/powerpoint/2010/main" val="79543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2" name="Google Shape;120;p18">
            <a:extLst>
              <a:ext uri="{FF2B5EF4-FFF2-40B4-BE49-F238E27FC236}">
                <a16:creationId xmlns:a16="http://schemas.microsoft.com/office/drawing/2014/main" id="{CCE0AA5E-43F3-4D0F-BE8B-679CD4CA6662}"/>
              </a:ext>
            </a:extLst>
          </p:cNvPr>
          <p:cNvSpPr txBox="1"/>
          <p:nvPr/>
        </p:nvSpPr>
        <p:spPr>
          <a:xfrm>
            <a:off x="1121924" y="1838265"/>
            <a:ext cx="10453588" cy="4200375"/>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latin typeface="Calibri"/>
                <a:ea typeface="Calibri"/>
                <a:cs typeface="Calibri"/>
                <a:sym typeface="Calibri"/>
              </a:rPr>
              <a:t>Native to Asia: South China, Myanma, Indonesia</a:t>
            </a:r>
          </a:p>
          <a:p>
            <a:pPr marL="914400" lvl="1" indent="-457200">
              <a:buClr>
                <a:schemeClr val="accent4"/>
              </a:buClr>
              <a:buSzPts val="4400"/>
              <a:buFont typeface="Arial" panose="020B0604020202020204" pitchFamily="34" charset="0"/>
              <a:buChar char="•"/>
            </a:pPr>
            <a:r>
              <a:rPr lang="en-GB" sz="3200" dirty="0">
                <a:latin typeface="Calibri"/>
                <a:ea typeface="Calibri"/>
                <a:cs typeface="Calibri"/>
                <a:sym typeface="Calibri"/>
              </a:rPr>
              <a:t>First seen in France in 2004 – thought to have arrived in a container of pottery from China</a:t>
            </a:r>
          </a:p>
          <a:p>
            <a:pPr marL="914400" lvl="1" indent="-457200">
              <a:buClr>
                <a:schemeClr val="accent4"/>
              </a:buClr>
              <a:buSzPts val="4400"/>
              <a:buFont typeface="Arial" panose="020B0604020202020204" pitchFamily="34" charset="0"/>
              <a:buChar char="•"/>
            </a:pPr>
            <a:r>
              <a:rPr lang="en-GB" sz="3200" dirty="0">
                <a:latin typeface="Calibri"/>
                <a:ea typeface="Calibri"/>
                <a:cs typeface="Calibri"/>
                <a:sym typeface="Calibri"/>
              </a:rPr>
              <a:t>Now present across most of Europe</a:t>
            </a:r>
          </a:p>
          <a:p>
            <a:pPr marL="914400" lvl="1" indent="-457200">
              <a:buClr>
                <a:schemeClr val="accent4"/>
              </a:buClr>
              <a:buSzPts val="4400"/>
              <a:buFont typeface="Arial" panose="020B0604020202020204" pitchFamily="34" charset="0"/>
              <a:buChar char="•"/>
            </a:pPr>
            <a:r>
              <a:rPr lang="en-GB" sz="3200" dirty="0">
                <a:latin typeface="Calibri"/>
                <a:ea typeface="Calibri"/>
                <a:cs typeface="Calibri"/>
                <a:sym typeface="Calibri"/>
              </a:rPr>
              <a:t>UK is facing an increasing threat from this invasive species  </a:t>
            </a:r>
          </a:p>
          <a:p>
            <a:pPr marL="914400" lvl="1" indent="-457200">
              <a:buClr>
                <a:schemeClr val="accent4"/>
              </a:buClr>
              <a:buSzPts val="4400"/>
              <a:buFont typeface="Arial" panose="020B0604020202020204" pitchFamily="34" charset="0"/>
              <a:buChar char="•"/>
            </a:pPr>
            <a:r>
              <a:rPr lang="en-GB" sz="3200" b="0" i="0" u="none" strike="noStrike" cap="none" dirty="0">
                <a:latin typeface="Calibri"/>
                <a:ea typeface="Calibri"/>
                <a:cs typeface="Calibri"/>
                <a:sym typeface="Calibri"/>
              </a:rPr>
              <a:t>Preys on a wide range of insects not just honey bees</a:t>
            </a:r>
          </a:p>
        </p:txBody>
      </p:sp>
      <p:pic>
        <p:nvPicPr>
          <p:cNvPr id="2" name="Picture 1">
            <a:extLst>
              <a:ext uri="{FF2B5EF4-FFF2-40B4-BE49-F238E27FC236}">
                <a16:creationId xmlns:a16="http://schemas.microsoft.com/office/drawing/2014/main" id="{1AFB2F14-EF40-F668-35C9-2B00D346109C}"/>
              </a:ext>
            </a:extLst>
          </p:cNvPr>
          <p:cNvPicPr>
            <a:picLocks noChangeAspect="1"/>
          </p:cNvPicPr>
          <p:nvPr/>
        </p:nvPicPr>
        <p:blipFill>
          <a:blip r:embed="rId3"/>
          <a:stretch>
            <a:fillRect/>
          </a:stretch>
        </p:blipFill>
        <p:spPr>
          <a:xfrm>
            <a:off x="387293" y="369002"/>
            <a:ext cx="1469263" cy="14692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6F0986-BFE8-E33E-4CFE-1BE4374610F5}"/>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D5B97EF3-28F9-E61B-EC43-02B97F5F6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7E6CCCA6-D10C-D25D-7294-DEDEF65FD896}"/>
              </a:ext>
            </a:extLst>
          </p:cNvPr>
          <p:cNvSpPr txBox="1"/>
          <p:nvPr/>
        </p:nvSpPr>
        <p:spPr>
          <a:xfrm>
            <a:off x="286984" y="552530"/>
            <a:ext cx="5477979" cy="5592238"/>
          </a:xfrm>
          <a:prstGeom prst="rect">
            <a:avLst/>
          </a:prstGeom>
        </p:spPr>
        <p:txBody>
          <a:bodyPr vert="horz" lIns="91440" tIns="45720" rIns="91440" bIns="45720" rtlCol="0">
            <a:normAutofit/>
          </a:bodyPr>
          <a:lstStyle/>
          <a:p>
            <a:pPr indent="-182880" defTabSz="914400">
              <a:lnSpc>
                <a:spcPct val="90000"/>
              </a:lnSpc>
              <a:spcAft>
                <a:spcPts val="600"/>
              </a:spcAft>
              <a:buClr>
                <a:schemeClr val="tx1"/>
              </a:buClr>
              <a:buSzPct val="80000"/>
              <a:buFont typeface="Corbel" pitchFamily="34" charset="0"/>
              <a:buChar char="•"/>
            </a:pPr>
            <a:r>
              <a:rPr lang="en-US" sz="4400" dirty="0">
                <a:effectLst>
                  <a:outerShdw blurRad="38100" dist="38100" dir="2700000" algn="tl">
                    <a:srgbClr val="000000">
                      <a:alpha val="43137"/>
                    </a:srgbClr>
                  </a:outerShdw>
                </a:effectLst>
                <a:highlight>
                  <a:srgbClr val="FFFF00"/>
                </a:highlight>
              </a:rPr>
              <a:t>DEFRA – APHA - NBU</a:t>
            </a:r>
          </a:p>
        </p:txBody>
      </p:sp>
      <p:sp>
        <p:nvSpPr>
          <p:cNvPr id="2057" name="Rectangle 2056">
            <a:extLst>
              <a:ext uri="{FF2B5EF4-FFF2-40B4-BE49-F238E27FC236}">
                <a16:creationId xmlns:a16="http://schemas.microsoft.com/office/drawing/2014/main" id="{2840449A-E6FA-3F85-5A2E-35D7F264C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43840"/>
            <a:ext cx="5859780" cy="6377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C71B2A78-AD30-B8A5-D59E-908D357AB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5DA30DC9-0FBB-6796-8033-CBC331BF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058E639B-5277-084A-050F-7DE2E5A45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E5F8A37F-19A1-A1F6-4D83-12776A95F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1C095C4F-74F5-340A-6E7B-A37961B74688}"/>
              </a:ext>
            </a:extLst>
          </p:cNvPr>
          <p:cNvSpPr txBox="1"/>
          <p:nvPr/>
        </p:nvSpPr>
        <p:spPr>
          <a:xfrm>
            <a:off x="946326" y="1765602"/>
            <a:ext cx="4159294" cy="3970318"/>
          </a:xfrm>
          <a:prstGeom prst="rect">
            <a:avLst/>
          </a:prstGeom>
          <a:noFill/>
        </p:spPr>
        <p:txBody>
          <a:bodyPr wrap="square">
            <a:spAutoFit/>
          </a:bodyPr>
          <a:lstStyle/>
          <a:p>
            <a:r>
              <a:rPr lang="en-GB" sz="2800" b="0" i="0" dirty="0">
                <a:solidFill>
                  <a:srgbClr val="212529"/>
                </a:solidFill>
                <a:effectLst/>
                <a:latin typeface="system-ui"/>
                <a:hlinkClick r:id="rId3"/>
              </a:rPr>
              <a:t>New Announcements</a:t>
            </a:r>
            <a:endParaRPr lang="en-GB" sz="2800" b="0" i="0" dirty="0">
              <a:solidFill>
                <a:srgbClr val="212529"/>
              </a:solidFill>
              <a:effectLst/>
              <a:latin typeface="system-ui"/>
            </a:endParaRPr>
          </a:p>
          <a:p>
            <a:endParaRPr lang="en-GB" sz="2800" dirty="0">
              <a:solidFill>
                <a:srgbClr val="212529"/>
              </a:solidFill>
              <a:latin typeface="system-ui"/>
            </a:endParaRPr>
          </a:p>
          <a:p>
            <a:r>
              <a:rPr lang="en-GB" sz="2800" b="0" i="0" dirty="0">
                <a:solidFill>
                  <a:srgbClr val="212529"/>
                </a:solidFill>
                <a:effectLst/>
                <a:latin typeface="system-ui"/>
              </a:rPr>
              <a:t>No further Spring Trapping</a:t>
            </a:r>
          </a:p>
          <a:p>
            <a:endParaRPr lang="en-GB" sz="2800" dirty="0">
              <a:solidFill>
                <a:srgbClr val="212529"/>
              </a:solidFill>
              <a:latin typeface="system-ui"/>
            </a:endParaRPr>
          </a:p>
          <a:p>
            <a:r>
              <a:rPr lang="en-GB" sz="2800" dirty="0">
                <a:solidFill>
                  <a:srgbClr val="212529"/>
                </a:solidFill>
                <a:latin typeface="system-ui"/>
              </a:rPr>
              <a:t>No statement in respect of reduction of DNA testing (FERA)</a:t>
            </a:r>
          </a:p>
          <a:p>
            <a:endParaRPr lang="en-GB" sz="2800" dirty="0">
              <a:solidFill>
                <a:srgbClr val="212529"/>
              </a:solidFill>
              <a:latin typeface="system-ui"/>
            </a:endParaRPr>
          </a:p>
          <a:p>
            <a:r>
              <a:rPr lang="en-GB" sz="2800" b="1" dirty="0">
                <a:solidFill>
                  <a:srgbClr val="212529"/>
                </a:solidFill>
                <a:effectLst>
                  <a:outerShdw blurRad="38100" dist="38100" dir="2700000" algn="tl">
                    <a:srgbClr val="000000">
                      <a:alpha val="43137"/>
                    </a:srgbClr>
                  </a:outerShdw>
                </a:effectLst>
                <a:latin typeface="system-ui"/>
              </a:rPr>
              <a:t>Committed to Eradication</a:t>
            </a:r>
            <a:endParaRPr lang="en-GB" sz="2800" b="1" dirty="0">
              <a:effectLst>
                <a:outerShdw blurRad="38100" dist="38100" dir="2700000" algn="tl">
                  <a:srgbClr val="000000">
                    <a:alpha val="43137"/>
                  </a:srgbClr>
                </a:outerShdw>
              </a:effectLst>
            </a:endParaRPr>
          </a:p>
        </p:txBody>
      </p:sp>
      <p:pic>
        <p:nvPicPr>
          <p:cNvPr id="1026" name="Picture 2" descr="Defra Imports &amp; Exports - newsletter ...">
            <a:extLst>
              <a:ext uri="{FF2B5EF4-FFF2-40B4-BE49-F238E27FC236}">
                <a16:creationId xmlns:a16="http://schemas.microsoft.com/office/drawing/2014/main" id="{7E5A54DB-74CD-EF31-9135-4A1865A1E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568" y="3750761"/>
            <a:ext cx="5038905" cy="2073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FE8FA3-2AD6-C98A-0DB3-1D01A7691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176" y="721655"/>
            <a:ext cx="5038905" cy="2606750"/>
          </a:xfrm>
          <a:prstGeom prst="rect">
            <a:avLst/>
          </a:prstGeom>
        </p:spPr>
      </p:pic>
    </p:spTree>
    <p:extLst>
      <p:ext uri="{BB962C8B-B14F-4D97-AF65-F5344CB8AC3E}">
        <p14:creationId xmlns:p14="http://schemas.microsoft.com/office/powerpoint/2010/main" val="3675116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1B706F-93D8-0FE3-A205-A6D08FFBE656}"/>
              </a:ext>
            </a:extLst>
          </p:cNvPr>
          <p:cNvPicPr>
            <a:picLocks noChangeAspect="1"/>
          </p:cNvPicPr>
          <p:nvPr/>
        </p:nvPicPr>
        <p:blipFill>
          <a:blip r:embed="rId2"/>
          <a:stretch>
            <a:fillRect/>
          </a:stretch>
        </p:blipFill>
        <p:spPr>
          <a:xfrm>
            <a:off x="409372" y="295552"/>
            <a:ext cx="11373255" cy="6266896"/>
          </a:xfrm>
          <a:prstGeom prst="rect">
            <a:avLst/>
          </a:prstGeom>
        </p:spPr>
      </p:pic>
    </p:spTree>
    <p:extLst>
      <p:ext uri="{BB962C8B-B14F-4D97-AF65-F5344CB8AC3E}">
        <p14:creationId xmlns:p14="http://schemas.microsoft.com/office/powerpoint/2010/main" val="252141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D57D50-6DCA-9D92-77C5-E9CE9F3CDA67}"/>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16131AB7-05F5-8BF0-4425-8B8366EC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DFE3D39B-A28E-CC95-0EE2-D7863328FF07}"/>
              </a:ext>
            </a:extLst>
          </p:cNvPr>
          <p:cNvSpPr txBox="1"/>
          <p:nvPr/>
        </p:nvSpPr>
        <p:spPr>
          <a:xfrm>
            <a:off x="286984" y="552530"/>
            <a:ext cx="5477979" cy="5592238"/>
          </a:xfrm>
          <a:prstGeom prst="rect">
            <a:avLst/>
          </a:prstGeom>
        </p:spPr>
        <p:txBody>
          <a:bodyPr vert="horz" lIns="91440" tIns="45720" rIns="91440" bIns="45720" rtlCol="0">
            <a:normAutofit/>
          </a:bodyPr>
          <a:lstStyle/>
          <a:p>
            <a:pPr algn="ctr" defTabSz="914400">
              <a:lnSpc>
                <a:spcPct val="90000"/>
              </a:lnSpc>
              <a:spcAft>
                <a:spcPts val="600"/>
              </a:spcAft>
              <a:buClr>
                <a:schemeClr val="tx1"/>
              </a:buClr>
              <a:buSzPct val="80000"/>
            </a:pPr>
            <a:r>
              <a:rPr lang="en-US" sz="4400" dirty="0">
                <a:effectLst>
                  <a:outerShdw blurRad="38100" dist="38100" dir="2700000" algn="tl">
                    <a:srgbClr val="000000">
                      <a:alpha val="43137"/>
                    </a:srgbClr>
                  </a:outerShdw>
                </a:effectLst>
                <a:highlight>
                  <a:srgbClr val="FFFF00"/>
                </a:highlight>
              </a:rPr>
              <a:t>The Future Plans</a:t>
            </a:r>
          </a:p>
        </p:txBody>
      </p:sp>
      <p:sp>
        <p:nvSpPr>
          <p:cNvPr id="2057" name="Rectangle 2056">
            <a:extLst>
              <a:ext uri="{FF2B5EF4-FFF2-40B4-BE49-F238E27FC236}">
                <a16:creationId xmlns:a16="http://schemas.microsoft.com/office/drawing/2014/main" id="{02A237F3-7F33-A719-6891-73D637F5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43840"/>
            <a:ext cx="5859780" cy="6377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A30809D1-C6CE-30FD-0E89-5A67C5A0B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93DD247C-04CB-3ED8-3B8D-C1F7453DD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66F0EAD1-63F1-2A9F-B1D0-8D8047086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5F790053-8B16-8791-66A3-A0CAF89AE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0" name="Picture 9">
            <a:extLst>
              <a:ext uri="{FF2B5EF4-FFF2-40B4-BE49-F238E27FC236}">
                <a16:creationId xmlns:a16="http://schemas.microsoft.com/office/drawing/2014/main" id="{87F92338-51E1-947F-8358-D3A3D396B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0791" y="1403792"/>
            <a:ext cx="1329398" cy="1314571"/>
          </a:xfrm>
          <a:prstGeom prst="rect">
            <a:avLst/>
          </a:prstGeom>
        </p:spPr>
      </p:pic>
      <p:pic>
        <p:nvPicPr>
          <p:cNvPr id="4" name="Picture 3">
            <a:extLst>
              <a:ext uri="{FF2B5EF4-FFF2-40B4-BE49-F238E27FC236}">
                <a16:creationId xmlns:a16="http://schemas.microsoft.com/office/drawing/2014/main" id="{40C42DC0-F18B-4713-F2C9-EE327DD85DDF}"/>
              </a:ext>
            </a:extLst>
          </p:cNvPr>
          <p:cNvPicPr>
            <a:picLocks noChangeAspect="1"/>
          </p:cNvPicPr>
          <p:nvPr/>
        </p:nvPicPr>
        <p:blipFill>
          <a:blip r:embed="rId4"/>
          <a:stretch>
            <a:fillRect/>
          </a:stretch>
        </p:blipFill>
        <p:spPr>
          <a:xfrm>
            <a:off x="7047997" y="4082788"/>
            <a:ext cx="3640790" cy="1456317"/>
          </a:xfrm>
          <a:prstGeom prst="rect">
            <a:avLst/>
          </a:prstGeom>
        </p:spPr>
      </p:pic>
      <p:pic>
        <p:nvPicPr>
          <p:cNvPr id="7" name="Picture 6">
            <a:extLst>
              <a:ext uri="{FF2B5EF4-FFF2-40B4-BE49-F238E27FC236}">
                <a16:creationId xmlns:a16="http://schemas.microsoft.com/office/drawing/2014/main" id="{3DA13BBA-B7D3-6C0E-2C03-A09423BAD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523" y="1408921"/>
            <a:ext cx="1309442" cy="1309442"/>
          </a:xfrm>
          <a:prstGeom prst="rect">
            <a:avLst/>
          </a:prstGeom>
        </p:spPr>
      </p:pic>
      <p:sp>
        <p:nvSpPr>
          <p:cNvPr id="5" name="TextBox 4">
            <a:extLst>
              <a:ext uri="{FF2B5EF4-FFF2-40B4-BE49-F238E27FC236}">
                <a16:creationId xmlns:a16="http://schemas.microsoft.com/office/drawing/2014/main" id="{405B6D93-4915-F316-E877-9E7D56E0B6C0}"/>
              </a:ext>
            </a:extLst>
          </p:cNvPr>
          <p:cNvSpPr txBox="1"/>
          <p:nvPr/>
        </p:nvSpPr>
        <p:spPr>
          <a:xfrm>
            <a:off x="778471" y="2707443"/>
            <a:ext cx="4986492" cy="2750689"/>
          </a:xfrm>
          <a:prstGeom prst="rect">
            <a:avLst/>
          </a:prstGeom>
          <a:noFill/>
        </p:spPr>
        <p:txBody>
          <a:bodyPr wrap="square">
            <a:spAutoFit/>
          </a:bodyPr>
          <a:lstStyle/>
          <a:p>
            <a:pPr>
              <a:lnSpc>
                <a:spcPct val="115000"/>
              </a:lnSpc>
              <a:spcAft>
                <a:spcPts val="800"/>
              </a:spcAft>
              <a:buNone/>
            </a:pPr>
            <a:r>
              <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CIC - Community Interest Company</a:t>
            </a:r>
          </a:p>
          <a:p>
            <a:pPr>
              <a:lnSpc>
                <a:spcPct val="115000"/>
              </a:lnSpc>
              <a:spcAft>
                <a:spcPts val="800"/>
              </a:spcAft>
              <a:buNone/>
            </a:pPr>
            <a:endPar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CIO - Charitable Incorporated Organisation</a:t>
            </a:r>
          </a:p>
        </p:txBody>
      </p:sp>
    </p:spTree>
    <p:extLst>
      <p:ext uri="{BB962C8B-B14F-4D97-AF65-F5344CB8AC3E}">
        <p14:creationId xmlns:p14="http://schemas.microsoft.com/office/powerpoint/2010/main" val="3652859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700098-A90C-500F-BA67-050038DDFF2D}"/>
              </a:ext>
            </a:extLst>
          </p:cNvPr>
          <p:cNvPicPr>
            <a:picLocks noChangeAspect="1"/>
          </p:cNvPicPr>
          <p:nvPr/>
        </p:nvPicPr>
        <p:blipFill>
          <a:blip r:embed="rId2"/>
          <a:stretch>
            <a:fillRect/>
          </a:stretch>
        </p:blipFill>
        <p:spPr>
          <a:xfrm>
            <a:off x="472427" y="266700"/>
            <a:ext cx="11269729" cy="6337300"/>
          </a:xfrm>
          <a:prstGeom prst="rect">
            <a:avLst/>
          </a:prstGeom>
        </p:spPr>
      </p:pic>
    </p:spTree>
    <p:extLst>
      <p:ext uri="{BB962C8B-B14F-4D97-AF65-F5344CB8AC3E}">
        <p14:creationId xmlns:p14="http://schemas.microsoft.com/office/powerpoint/2010/main" val="263572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0" name="TextBox 9">
            <a:extLst>
              <a:ext uri="{FF2B5EF4-FFF2-40B4-BE49-F238E27FC236}">
                <a16:creationId xmlns:a16="http://schemas.microsoft.com/office/drawing/2014/main" id="{6BD708CB-9815-4D50-8F8D-76BE10005324}"/>
              </a:ext>
            </a:extLst>
          </p:cNvPr>
          <p:cNvSpPr txBox="1"/>
          <p:nvPr/>
        </p:nvSpPr>
        <p:spPr>
          <a:xfrm>
            <a:off x="3136900" y="2527788"/>
            <a:ext cx="5918200" cy="3108543"/>
          </a:xfrm>
          <a:prstGeom prst="rect">
            <a:avLst/>
          </a:prstGeom>
          <a:noFill/>
        </p:spPr>
        <p:txBody>
          <a:bodyPr wrap="square" rtlCol="0">
            <a:spAutoFit/>
          </a:bodyPr>
          <a:lstStyle/>
          <a:p>
            <a:pPr lvl="0">
              <a:buClr>
                <a:schemeClr val="accent4"/>
              </a:buClr>
              <a:buSzPts val="4800"/>
            </a:pPr>
            <a:r>
              <a:rPr lang="en-GB" sz="2800" dirty="0">
                <a:solidFill>
                  <a:schemeClr val="tx1">
                    <a:lumMod val="65000"/>
                    <a:lumOff val="35000"/>
                  </a:schemeClr>
                </a:solidFill>
                <a:latin typeface="Calibri"/>
                <a:ea typeface="Calibri"/>
                <a:cs typeface="Calibri"/>
                <a:sym typeface="Calibri"/>
              </a:rPr>
              <a:t>The best way to report sightings is via:</a:t>
            </a:r>
            <a:br>
              <a:rPr lang="en-GB" sz="2800" dirty="0">
                <a:solidFill>
                  <a:schemeClr val="tx1">
                    <a:lumMod val="65000"/>
                    <a:lumOff val="35000"/>
                  </a:schemeClr>
                </a:solidFill>
                <a:latin typeface="Calibri"/>
                <a:ea typeface="Calibri"/>
                <a:cs typeface="Calibri"/>
                <a:sym typeface="Calibri"/>
              </a:rPr>
            </a:br>
            <a:br>
              <a:rPr lang="en-GB" sz="2800" dirty="0">
                <a:solidFill>
                  <a:schemeClr val="tx1">
                    <a:lumMod val="65000"/>
                    <a:lumOff val="35000"/>
                  </a:schemeClr>
                </a:solidFill>
                <a:latin typeface="Calibri"/>
                <a:ea typeface="Calibri"/>
                <a:cs typeface="Calibri"/>
                <a:sym typeface="Calibri"/>
              </a:rPr>
            </a:br>
            <a:r>
              <a:rPr lang="en-GB" sz="2800" dirty="0">
                <a:solidFill>
                  <a:schemeClr val="tx1">
                    <a:lumMod val="65000"/>
                    <a:lumOff val="35000"/>
                  </a:schemeClr>
                </a:solidFill>
                <a:latin typeface="Calibri"/>
                <a:ea typeface="Calibri"/>
                <a:cs typeface="Calibri"/>
                <a:sym typeface="Calibri"/>
              </a:rPr>
              <a:t>        </a:t>
            </a:r>
            <a:r>
              <a:rPr lang="en-GB" sz="2800" b="1" dirty="0">
                <a:solidFill>
                  <a:srgbClr val="0070C0"/>
                </a:solidFill>
                <a:latin typeface="Calibri"/>
                <a:ea typeface="Calibri"/>
                <a:cs typeface="Calibri"/>
                <a:sym typeface="Calibri"/>
              </a:rPr>
              <a:t>The Asian Hornet Watch app</a:t>
            </a:r>
          </a:p>
          <a:p>
            <a:pPr lvl="0">
              <a:buClr>
                <a:schemeClr val="accent4"/>
              </a:buClr>
              <a:buSzPts val="4800"/>
            </a:pPr>
            <a:br>
              <a:rPr lang="en-GB" sz="2800" dirty="0">
                <a:solidFill>
                  <a:schemeClr val="tx1">
                    <a:lumMod val="65000"/>
                    <a:lumOff val="35000"/>
                  </a:schemeClr>
                </a:solidFill>
                <a:latin typeface="Calibri"/>
                <a:ea typeface="Calibri"/>
                <a:cs typeface="Calibri"/>
                <a:sym typeface="Calibri"/>
              </a:rPr>
            </a:br>
            <a:r>
              <a:rPr lang="en-GB" sz="2800" dirty="0">
                <a:solidFill>
                  <a:schemeClr val="tx1">
                    <a:lumMod val="65000"/>
                    <a:lumOff val="35000"/>
                  </a:schemeClr>
                </a:solidFill>
                <a:latin typeface="Calibri"/>
                <a:ea typeface="Calibri"/>
                <a:cs typeface="Calibri"/>
                <a:sym typeface="Calibri"/>
              </a:rPr>
              <a:t>Alternatively, please email:</a:t>
            </a:r>
          </a:p>
          <a:p>
            <a:pPr lvl="0">
              <a:buClr>
                <a:schemeClr val="accent4"/>
              </a:buClr>
              <a:buSzPts val="4800"/>
            </a:pPr>
            <a:endParaRPr lang="en-GB" sz="2800" dirty="0">
              <a:solidFill>
                <a:schemeClr val="tx1">
                  <a:lumMod val="50000"/>
                  <a:lumOff val="50000"/>
                </a:schemeClr>
              </a:solidFill>
              <a:latin typeface="Calibri"/>
              <a:ea typeface="Calibri"/>
              <a:cs typeface="Calibri"/>
              <a:sym typeface="Calibri"/>
            </a:endParaRPr>
          </a:p>
          <a:p>
            <a:pPr lvl="0">
              <a:buClr>
                <a:schemeClr val="accent4"/>
              </a:buClr>
              <a:buSzPts val="4800"/>
            </a:pPr>
            <a:r>
              <a:rPr lang="en-GB" sz="2800" dirty="0">
                <a:solidFill>
                  <a:schemeClr val="tx1">
                    <a:lumMod val="50000"/>
                    <a:lumOff val="50000"/>
                  </a:schemeClr>
                </a:solidFill>
                <a:latin typeface="Calibri"/>
                <a:ea typeface="Calibri"/>
                <a:cs typeface="Calibri"/>
                <a:sym typeface="Calibri"/>
              </a:rPr>
              <a:t>          </a:t>
            </a:r>
            <a:r>
              <a:rPr lang="en-GB" sz="2800" b="1" dirty="0">
                <a:solidFill>
                  <a:srgbClr val="0070C0"/>
                </a:solidFill>
                <a:latin typeface="Calibri"/>
                <a:ea typeface="Calibri"/>
                <a:cs typeface="Calibri"/>
                <a:sym typeface="Calibri"/>
              </a:rPr>
              <a:t>alertnonnative@ceh.ac.uk</a:t>
            </a:r>
          </a:p>
        </p:txBody>
      </p:sp>
      <p:pic>
        <p:nvPicPr>
          <p:cNvPr id="2050" name="Picture 2" descr="Photo of asian hornet watch app">
            <a:extLst>
              <a:ext uri="{FF2B5EF4-FFF2-40B4-BE49-F238E27FC236}">
                <a16:creationId xmlns:a16="http://schemas.microsoft.com/office/drawing/2014/main" id="{D8C6A264-0DFD-45DB-BCF0-C4B891BCF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378" y="2070064"/>
            <a:ext cx="2068244" cy="4487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bka.org.uk/GetImage.aspx?IDMF=e8f3b772-1df9-4e6c-91ec-4fa022d38a84&amp;w=2245&amp;h=776&amp;src=mc">
            <a:extLst>
              <a:ext uri="{FF2B5EF4-FFF2-40B4-BE49-F238E27FC236}">
                <a16:creationId xmlns:a16="http://schemas.microsoft.com/office/drawing/2014/main" id="{A6CDA0CF-A99E-43E6-B9DB-907F3A751D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2334" y="3265393"/>
            <a:ext cx="1318203" cy="4557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bbka.org.uk/GetImage.aspx?IDMF=8d592a69-05a7-47e6-a025-8a214eb67168&amp;w=347&amp;h=106&amp;src=mc">
            <a:extLst>
              <a:ext uri="{FF2B5EF4-FFF2-40B4-BE49-F238E27FC236}">
                <a16:creationId xmlns:a16="http://schemas.microsoft.com/office/drawing/2014/main" id="{6BE0F4FD-3F0B-4BE6-BB83-F20569C820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2336" y="2625170"/>
            <a:ext cx="1318203" cy="4026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ADEA15-5B87-4936-9CED-EF40EF6AEA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2335" y="4063917"/>
            <a:ext cx="1318203" cy="813419"/>
          </a:xfrm>
          <a:prstGeom prst="rect">
            <a:avLst/>
          </a:prstGeom>
        </p:spPr>
      </p:pic>
      <p:sp>
        <p:nvSpPr>
          <p:cNvPr id="2" name="Google Shape;120;p18">
            <a:extLst>
              <a:ext uri="{FF2B5EF4-FFF2-40B4-BE49-F238E27FC236}">
                <a16:creationId xmlns:a16="http://schemas.microsoft.com/office/drawing/2014/main" id="{F753D68D-F72E-9644-DEF6-9E7493E4C4F2}"/>
              </a:ext>
            </a:extLst>
          </p:cNvPr>
          <p:cNvSpPr txBox="1"/>
          <p:nvPr/>
        </p:nvSpPr>
        <p:spPr>
          <a:xfrm>
            <a:off x="2260791" y="300896"/>
            <a:ext cx="7670417" cy="1381126"/>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We Can Contain This!</a:t>
            </a:r>
          </a:p>
          <a:p>
            <a:pPr lvl="1" algn="ctr">
              <a:buClr>
                <a:schemeClr val="accent4"/>
              </a:buClr>
              <a:buSzPts val="4400"/>
            </a:pPr>
            <a:r>
              <a:rPr lang="en-GB" sz="3200" b="1" dirty="0">
                <a:solidFill>
                  <a:srgbClr val="FF0000"/>
                </a:solidFill>
                <a:latin typeface="Calibri"/>
                <a:ea typeface="Calibri"/>
                <a:cs typeface="Calibri"/>
                <a:sym typeface="Calibri"/>
              </a:rPr>
              <a:t>But Not Alone – Public Power !</a:t>
            </a:r>
          </a:p>
        </p:txBody>
      </p:sp>
      <p:pic>
        <p:nvPicPr>
          <p:cNvPr id="6" name="Picture 5">
            <a:extLst>
              <a:ext uri="{FF2B5EF4-FFF2-40B4-BE49-F238E27FC236}">
                <a16:creationId xmlns:a16="http://schemas.microsoft.com/office/drawing/2014/main" id="{E5387035-8DC2-08CB-F3F0-921FF3B880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7650" y="258034"/>
            <a:ext cx="1466850" cy="1466850"/>
          </a:xfrm>
          <a:prstGeom prst="rect">
            <a:avLst/>
          </a:prstGeom>
        </p:spPr>
      </p:pic>
    </p:spTree>
    <p:extLst>
      <p:ext uri="{BB962C8B-B14F-4D97-AF65-F5344CB8AC3E}">
        <p14:creationId xmlns:p14="http://schemas.microsoft.com/office/powerpoint/2010/main" val="389031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93" name="Rectangle 92">
            <a:extLst>
              <a:ext uri="{FF2B5EF4-FFF2-40B4-BE49-F238E27FC236}">
                <a16:creationId xmlns:a16="http://schemas.microsoft.com/office/drawing/2014/main" id="{29E7461E-D3EF-467C-90B0-A07159CA6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8" name="Google Shape;88;p13"/>
          <p:cNvSpPr txBox="1"/>
          <p:nvPr/>
        </p:nvSpPr>
        <p:spPr>
          <a:xfrm>
            <a:off x="2091364" y="1650751"/>
            <a:ext cx="3788736" cy="922021"/>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pPr>
            <a:r>
              <a:rPr lang="en-US" sz="3200" b="1" dirty="0">
                <a:latin typeface="+mj-lt"/>
                <a:ea typeface="+mj-ea"/>
                <a:cs typeface="+mj-cs"/>
                <a:sym typeface="Calibri"/>
              </a:rPr>
              <a:t>Credits to:</a:t>
            </a:r>
          </a:p>
        </p:txBody>
      </p:sp>
      <p:sp>
        <p:nvSpPr>
          <p:cNvPr id="2" name="TextBox 1">
            <a:extLst>
              <a:ext uri="{FF2B5EF4-FFF2-40B4-BE49-F238E27FC236}">
                <a16:creationId xmlns:a16="http://schemas.microsoft.com/office/drawing/2014/main" id="{093454C4-8B27-C71B-FDD0-678158E2B848}"/>
              </a:ext>
            </a:extLst>
          </p:cNvPr>
          <p:cNvSpPr txBox="1"/>
          <p:nvPr/>
        </p:nvSpPr>
        <p:spPr>
          <a:xfrm>
            <a:off x="707064" y="2057400"/>
            <a:ext cx="6993914" cy="4038600"/>
          </a:xfrm>
          <a:prstGeom prst="rect">
            <a:avLst/>
          </a:prstGeom>
        </p:spPr>
        <p:txBody>
          <a:bodyPr vert="horz" lIns="91440" tIns="45720" rIns="91440" bIns="45720" rtlCol="0">
            <a:normAutofit/>
          </a:bodyPr>
          <a:lstStyle/>
          <a:p>
            <a:pPr defTabSz="914400">
              <a:lnSpc>
                <a:spcPct val="90000"/>
              </a:lnSpc>
              <a:spcAft>
                <a:spcPts val="600"/>
              </a:spcAft>
              <a:buClr>
                <a:schemeClr val="tx1"/>
              </a:buClr>
              <a:buSzPct val="80000"/>
            </a:pPr>
            <a:endParaRPr lang="en-US" b="1" dirty="0"/>
          </a:p>
        </p:txBody>
      </p:sp>
      <p:pic>
        <p:nvPicPr>
          <p:cNvPr id="10" name="Picture 9">
            <a:extLst>
              <a:ext uri="{FF2B5EF4-FFF2-40B4-BE49-F238E27FC236}">
                <a16:creationId xmlns:a16="http://schemas.microsoft.com/office/drawing/2014/main" id="{0FB85A3C-D59E-E175-691F-2087E4DF0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0100" y="672634"/>
            <a:ext cx="1439128" cy="1439128"/>
          </a:xfrm>
          <a:prstGeom prst="rect">
            <a:avLst/>
          </a:prstGeom>
        </p:spPr>
      </p:pic>
      <p:sp>
        <p:nvSpPr>
          <p:cNvPr id="12" name="TextBox 11">
            <a:extLst>
              <a:ext uri="{FF2B5EF4-FFF2-40B4-BE49-F238E27FC236}">
                <a16:creationId xmlns:a16="http://schemas.microsoft.com/office/drawing/2014/main" id="{DD66A4EB-C623-6E18-CEC0-9B5582F22132}"/>
              </a:ext>
            </a:extLst>
          </p:cNvPr>
          <p:cNvSpPr txBox="1"/>
          <p:nvPr/>
        </p:nvSpPr>
        <p:spPr>
          <a:xfrm>
            <a:off x="2091364" y="2480905"/>
            <a:ext cx="7314634" cy="2585323"/>
          </a:xfrm>
          <a:prstGeom prst="rect">
            <a:avLst/>
          </a:prstGeom>
          <a:noFill/>
        </p:spPr>
        <p:txBody>
          <a:bodyPr wrap="square">
            <a:spAutoFit/>
          </a:bodyPr>
          <a:lstStyle/>
          <a:p>
            <a:pPr algn="l">
              <a:buFont typeface="Arial" panose="020B0604020202020204" pitchFamily="34" charset="0"/>
              <a:buChar char="•"/>
            </a:pPr>
            <a:r>
              <a:rPr lang="en-GB" b="0" i="0" dirty="0">
                <a:solidFill>
                  <a:srgbClr val="242424"/>
                </a:solidFill>
                <a:effectLst/>
                <a:latin typeface="Segoe UI" panose="020B0502040204020203" pitchFamily="34" charset="0"/>
              </a:rPr>
              <a:t>  Dr Pete Kennedy, University of Exeter</a:t>
            </a:r>
          </a:p>
          <a:p>
            <a:pPr algn="l">
              <a:buFont typeface="Arial" panose="020B0604020202020204" pitchFamily="34" charset="0"/>
              <a:buChar char="•"/>
            </a:pPr>
            <a:r>
              <a:rPr lang="en-GB" b="0" i="0" dirty="0">
                <a:solidFill>
                  <a:srgbClr val="242424"/>
                </a:solidFill>
                <a:effectLst/>
                <a:latin typeface="Segoe UI" panose="020B0502040204020203" pitchFamily="34" charset="0"/>
              </a:rPr>
              <a:t>  Chris Issaac, Jersey</a:t>
            </a:r>
          </a:p>
          <a:p>
            <a:pPr algn="l">
              <a:buFont typeface="Arial" panose="020B0604020202020204" pitchFamily="34" charset="0"/>
              <a:buChar char="•"/>
            </a:pPr>
            <a:r>
              <a:rPr lang="en-GB" b="0" i="0" dirty="0">
                <a:solidFill>
                  <a:srgbClr val="242424"/>
                </a:solidFill>
                <a:effectLst/>
                <a:latin typeface="Segoe UI" panose="020B0502040204020203" pitchFamily="34" charset="0"/>
              </a:rPr>
              <a:t>  Nigel Semmence, Animal and Plant Health Agency, UK</a:t>
            </a:r>
          </a:p>
          <a:p>
            <a:pPr algn="l">
              <a:buFont typeface="Arial" panose="020B0604020202020204" pitchFamily="34" charset="0"/>
              <a:buChar char="•"/>
            </a:pPr>
            <a:r>
              <a:rPr lang="en-GB" b="0" i="0" dirty="0">
                <a:solidFill>
                  <a:srgbClr val="242424"/>
                </a:solidFill>
                <a:effectLst/>
                <a:latin typeface="Segoe UI" panose="020B0502040204020203" pitchFamily="34" charset="0"/>
              </a:rPr>
              <a:t>  John Kelly – National Biodiversity Data Centre, Ireland</a:t>
            </a:r>
          </a:p>
          <a:p>
            <a:pPr algn="l">
              <a:buFont typeface="Arial" panose="020B0604020202020204" pitchFamily="34" charset="0"/>
              <a:buChar char="•"/>
            </a:pPr>
            <a:r>
              <a:rPr lang="en-GB" dirty="0">
                <a:solidFill>
                  <a:srgbClr val="242424"/>
                </a:solidFill>
                <a:latin typeface="Segoe UI" panose="020B0502040204020203" pitchFamily="34" charset="0"/>
              </a:rPr>
              <a:t>  BBKA AHT</a:t>
            </a:r>
          </a:p>
          <a:p>
            <a:pPr algn="l">
              <a:buFont typeface="Arial" panose="020B0604020202020204" pitchFamily="34" charset="0"/>
              <a:buChar char="•"/>
            </a:pPr>
            <a:r>
              <a:rPr lang="en-GB" b="0" i="0" dirty="0">
                <a:solidFill>
                  <a:srgbClr val="242424"/>
                </a:solidFill>
                <a:effectLst/>
                <a:latin typeface="Segoe UI" panose="020B0502040204020203" pitchFamily="34" charset="0"/>
              </a:rPr>
              <a:t>  Lucie Chaumeton, YLAH Coordinator for North London Beekeepers</a:t>
            </a:r>
          </a:p>
          <a:p>
            <a:pPr algn="l">
              <a:buFont typeface="Arial" panose="020B0604020202020204" pitchFamily="34" charset="0"/>
              <a:buChar char="•"/>
            </a:pPr>
            <a:r>
              <a:rPr lang="en-GB" b="0" i="0" dirty="0">
                <a:solidFill>
                  <a:srgbClr val="242424"/>
                </a:solidFill>
                <a:effectLst/>
                <a:latin typeface="Segoe UI" panose="020B0502040204020203" pitchFamily="34" charset="0"/>
              </a:rPr>
              <a:t>  Diane Drinkwater,  BBKA Trustee &amp; Chair</a:t>
            </a:r>
          </a:p>
          <a:p>
            <a:pPr algn="l">
              <a:buFont typeface="Arial" panose="020B0604020202020204" pitchFamily="34" charset="0"/>
              <a:buChar char="•"/>
            </a:pPr>
            <a:r>
              <a:rPr lang="en-GB" b="0" i="0" dirty="0">
                <a:solidFill>
                  <a:srgbClr val="242424"/>
                </a:solidFill>
                <a:effectLst/>
                <a:latin typeface="Segoe UI" panose="020B0502040204020203" pitchFamily="34" charset="0"/>
              </a:rPr>
              <a:t>  Michelle Elliott, Asian Hornet Alert</a:t>
            </a:r>
          </a:p>
          <a:p>
            <a:pPr algn="l">
              <a:buFont typeface="Arial" panose="020B0604020202020204" pitchFamily="34" charset="0"/>
              <a:buChar char="•"/>
            </a:pPr>
            <a:r>
              <a:rPr lang="en-GB" b="0" i="0" dirty="0">
                <a:solidFill>
                  <a:srgbClr val="242424"/>
                </a:solidFill>
                <a:effectLst/>
                <a:latin typeface="Segoe UI" panose="020B0502040204020203" pitchFamily="34" charset="0"/>
              </a:rPr>
              <a:t>  Jackie Thomas, YLAH Coordinator for Dover &amp; District BKA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7721600" y="294498"/>
            <a:ext cx="4140200" cy="5992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E8144DF5-D4E8-CDCD-1946-E46F26126AA1}"/>
              </a:ext>
            </a:extLst>
          </p:cNvPr>
          <p:cNvSpPr txBox="1"/>
          <p:nvPr/>
        </p:nvSpPr>
        <p:spPr>
          <a:xfrm>
            <a:off x="1847528" y="188641"/>
            <a:ext cx="6264696" cy="4154984"/>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Literature &amp; references :</a:t>
            </a:r>
          </a:p>
          <a:p>
            <a:endParaRPr lang="en-GB" dirty="0"/>
          </a:p>
          <a:p>
            <a:r>
              <a:rPr lang="en-GB" sz="1600" b="1" dirty="0"/>
              <a:t>BBKA –</a:t>
            </a:r>
            <a:r>
              <a:rPr lang="en-GB" sz="2400" b="1" dirty="0"/>
              <a:t> </a:t>
            </a:r>
          </a:p>
          <a:p>
            <a:r>
              <a:rPr lang="en-GB" sz="1200" b="1" dirty="0">
                <a:solidFill>
                  <a:srgbClr val="0000FF"/>
                </a:solidFill>
                <a:hlinkClick r:id="rId4">
                  <a:extLst>
                    <a:ext uri="{A12FA001-AC4F-418D-AE19-62706E023703}">
                      <ahyp:hlinkClr xmlns:ahyp="http://schemas.microsoft.com/office/drawing/2018/hyperlinkcolor" val="tx"/>
                    </a:ext>
                  </a:extLst>
                </a:hlinkClick>
              </a:rPr>
              <a:t>https://www.bbka.org.uk/Listing/Category/asian-hornet-vespa-velutina</a:t>
            </a:r>
            <a:endParaRPr lang="en-GB" sz="2400" b="1" dirty="0">
              <a:solidFill>
                <a:srgbClr val="0000FF"/>
              </a:solidFill>
            </a:endParaRPr>
          </a:p>
          <a:p>
            <a:r>
              <a:rPr lang="en-GB" sz="1600" b="1" i="1" dirty="0">
                <a:solidFill>
                  <a:srgbClr val="0000FF"/>
                </a:solidFill>
              </a:rPr>
              <a:t>Acknowledgement to Andrew Durham</a:t>
            </a:r>
          </a:p>
          <a:p>
            <a:endParaRPr lang="en-GB" sz="1600" b="1" i="1" dirty="0">
              <a:solidFill>
                <a:srgbClr val="0000FF"/>
              </a:solidFill>
            </a:endParaRPr>
          </a:p>
          <a:p>
            <a:r>
              <a:rPr lang="en-GB" sz="1600" b="1" dirty="0"/>
              <a:t>NBU – </a:t>
            </a:r>
          </a:p>
          <a:p>
            <a:r>
              <a:rPr lang="en-GB" sz="1200" b="1" dirty="0">
                <a:solidFill>
                  <a:srgbClr val="0000FF"/>
                </a:solidFill>
                <a:hlinkClick r:id="rId5">
                  <a:extLst>
                    <a:ext uri="{A12FA001-AC4F-418D-AE19-62706E023703}">
                      <ahyp:hlinkClr xmlns:ahyp="http://schemas.microsoft.com/office/drawing/2018/hyperlinkcolor" val="tx"/>
                    </a:ext>
                  </a:extLst>
                </a:hlinkClick>
              </a:rPr>
              <a:t>https://www.nationalbeeunit.com/diseases-and-pests/asian-hornet/</a:t>
            </a:r>
            <a:r>
              <a:rPr lang="en-GB" sz="1200" b="1" dirty="0">
                <a:solidFill>
                  <a:srgbClr val="0000FF"/>
                </a:solidFill>
              </a:rPr>
              <a:t> </a:t>
            </a:r>
            <a:endParaRPr lang="en-GB" sz="700" b="1" dirty="0">
              <a:solidFill>
                <a:srgbClr val="0000FF"/>
              </a:solidFill>
            </a:endParaRPr>
          </a:p>
          <a:p>
            <a:r>
              <a:rPr lang="en-GB" sz="1600" b="1" i="1" dirty="0">
                <a:solidFill>
                  <a:srgbClr val="0000FF"/>
                </a:solidFill>
              </a:rPr>
              <a:t>Acknowledgement to Julia Hoggard</a:t>
            </a:r>
          </a:p>
          <a:p>
            <a:endParaRPr lang="en-GB" sz="1600" b="1" i="1" dirty="0">
              <a:solidFill>
                <a:srgbClr val="0000FF"/>
              </a:solidFill>
            </a:endParaRPr>
          </a:p>
          <a:p>
            <a:r>
              <a:rPr lang="en-GB" sz="1600" b="1" dirty="0"/>
              <a:t>NNSS </a:t>
            </a:r>
            <a:r>
              <a:rPr lang="en-GB" b="1" dirty="0"/>
              <a:t>– </a:t>
            </a:r>
          </a:p>
          <a:p>
            <a:r>
              <a:rPr lang="en-GB" sz="1200" b="1" dirty="0">
                <a:solidFill>
                  <a:srgbClr val="0000FF"/>
                </a:solidFill>
                <a:hlinkClick r:id="rId6">
                  <a:extLst>
                    <a:ext uri="{A12FA001-AC4F-418D-AE19-62706E023703}">
                      <ahyp:hlinkClr xmlns:ahyp="http://schemas.microsoft.com/office/drawing/2018/hyperlinkcolor" val="tx"/>
                    </a:ext>
                  </a:extLst>
                </a:hlinkClick>
              </a:rPr>
              <a:t>https://www.nonnativespecies.org/non-native-species/species-alerts/#Species_53</a:t>
            </a:r>
            <a:endParaRPr lang="en-GB" sz="1100" b="1" dirty="0">
              <a:solidFill>
                <a:srgbClr val="0000FF"/>
              </a:solidFill>
            </a:endParaRPr>
          </a:p>
          <a:p>
            <a:endParaRPr lang="en-GB" sz="900" b="1" dirty="0">
              <a:solidFill>
                <a:srgbClr val="0000FF"/>
              </a:solidFill>
            </a:endParaRPr>
          </a:p>
          <a:p>
            <a:endParaRPr lang="en-GB" sz="900" b="1" dirty="0">
              <a:solidFill>
                <a:srgbClr val="0000FF"/>
              </a:solidFill>
            </a:endParaRPr>
          </a:p>
          <a:p>
            <a:r>
              <a:rPr lang="en-GB" sz="1600" b="1" dirty="0"/>
              <a:t>K&amp;SWBKA  </a:t>
            </a:r>
            <a:r>
              <a:rPr lang="en-GB" sz="1600" b="1" dirty="0">
                <a:solidFill>
                  <a:srgbClr val="0000FF"/>
                </a:solidFill>
              </a:rPr>
              <a:t>– </a:t>
            </a:r>
            <a:r>
              <a:rPr lang="en-GB" sz="1400" b="1" dirty="0">
                <a:solidFill>
                  <a:srgbClr val="0000FF"/>
                </a:solidFill>
                <a:hlinkClick r:id="rId7">
                  <a:extLst>
                    <a:ext uri="{A12FA001-AC4F-418D-AE19-62706E023703}">
                      <ahyp:hlinkClr xmlns:ahyp="http://schemas.microsoft.com/office/drawing/2018/hyperlinkcolor" val="tx"/>
                    </a:ext>
                  </a:extLst>
                </a:hlinkClick>
              </a:rPr>
              <a:t>https://www.kendalbeekeepers.com/asian-hornet</a:t>
            </a:r>
            <a:r>
              <a:rPr lang="en-GB" sz="1400" b="1" dirty="0">
                <a:solidFill>
                  <a:srgbClr val="0000FF"/>
                </a:solidFill>
              </a:rPr>
              <a:t> </a:t>
            </a:r>
          </a:p>
          <a:p>
            <a:endParaRPr lang="en-GB" sz="1400" b="1" dirty="0">
              <a:solidFill>
                <a:srgbClr val="0000FF"/>
              </a:solidFill>
            </a:endParaRPr>
          </a:p>
          <a:p>
            <a:r>
              <a:rPr lang="en-GB" sz="1600" b="1" dirty="0"/>
              <a:t>AH Watch App –</a:t>
            </a:r>
          </a:p>
        </p:txBody>
      </p:sp>
      <p:pic>
        <p:nvPicPr>
          <p:cNvPr id="3" name="Picture 2" descr="Yellow Legged Asian Hornet – Halifax ...">
            <a:extLst>
              <a:ext uri="{FF2B5EF4-FFF2-40B4-BE49-F238E27FC236}">
                <a16:creationId xmlns:a16="http://schemas.microsoft.com/office/drawing/2014/main" id="{13BDB153-2D6E-D110-2192-2AF3C0C405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944" y="4343625"/>
            <a:ext cx="3922658" cy="220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520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p:nvPr/>
        </p:nvSpPr>
        <p:spPr>
          <a:xfrm>
            <a:off x="1297858" y="1339245"/>
            <a:ext cx="959628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dirty="0">
                <a:solidFill>
                  <a:schemeClr val="tx2">
                    <a:lumMod val="50000"/>
                    <a:lumOff val="50000"/>
                  </a:schemeClr>
                </a:solidFill>
                <a:latin typeface="Calibri"/>
                <a:ea typeface="Calibri"/>
                <a:cs typeface="Calibri"/>
                <a:sym typeface="Calibri"/>
              </a:rPr>
              <a:t>Thank You </a:t>
            </a:r>
            <a:endParaRPr dirty="0">
              <a:solidFill>
                <a:schemeClr val="tx2">
                  <a:lumMod val="50000"/>
                  <a:lumOff val="50000"/>
                </a:schemeClr>
              </a:solidFill>
            </a:endParaRPr>
          </a:p>
          <a:p>
            <a:pPr marL="0" marR="0" lvl="0" indent="0" algn="ctr" rtl="0">
              <a:spcBef>
                <a:spcPts val="0"/>
              </a:spcBef>
              <a:spcAft>
                <a:spcPts val="0"/>
              </a:spcAft>
              <a:buNone/>
            </a:pPr>
            <a:r>
              <a:rPr lang="en-GB" sz="5400" dirty="0">
                <a:solidFill>
                  <a:schemeClr val="tx2">
                    <a:lumMod val="50000"/>
                    <a:lumOff val="50000"/>
                  </a:schemeClr>
                </a:solidFill>
                <a:latin typeface="Calibri"/>
                <a:ea typeface="Calibri"/>
                <a:cs typeface="Calibri"/>
                <a:sym typeface="Calibri"/>
              </a:rPr>
              <a:t>Any Questions ?</a:t>
            </a:r>
            <a:endParaRPr dirty="0">
              <a:solidFill>
                <a:schemeClr val="tx2">
                  <a:lumMod val="50000"/>
                  <a:lumOff val="50000"/>
                </a:schemeClr>
              </a:solidFill>
            </a:endParaRPr>
          </a:p>
        </p:txBody>
      </p:sp>
      <p:sp>
        <p:nvSpPr>
          <p:cNvPr id="2" name="TextBox 1">
            <a:extLst>
              <a:ext uri="{FF2B5EF4-FFF2-40B4-BE49-F238E27FC236}">
                <a16:creationId xmlns:a16="http://schemas.microsoft.com/office/drawing/2014/main" id="{18B02445-29DF-6753-09D9-928C4C6EDAC9}"/>
              </a:ext>
            </a:extLst>
          </p:cNvPr>
          <p:cNvSpPr txBox="1"/>
          <p:nvPr/>
        </p:nvSpPr>
        <p:spPr>
          <a:xfrm>
            <a:off x="1155637" y="3949095"/>
            <a:ext cx="9596283" cy="1569660"/>
          </a:xfrm>
          <a:prstGeom prst="rect">
            <a:avLst/>
          </a:prstGeom>
          <a:noFill/>
        </p:spPr>
        <p:txBody>
          <a:bodyPr wrap="square" rtlCol="0">
            <a:spAutoFit/>
          </a:bodyPr>
          <a:lstStyle/>
          <a:p>
            <a:pPr algn="ctr"/>
            <a:r>
              <a:rPr lang="en-GB" sz="2400" b="1" dirty="0"/>
              <a:t>One-stop latest and full information with links for the public and beekeepers:</a:t>
            </a:r>
          </a:p>
          <a:p>
            <a:pPr algn="ctr"/>
            <a:endParaRPr lang="en-GB" sz="2400" b="1" dirty="0"/>
          </a:p>
          <a:p>
            <a:pPr algn="ctr"/>
            <a:r>
              <a:rPr lang="en-GB" sz="24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www</a:t>
            </a:r>
            <a:r>
              <a:rPr lang="en-GB" sz="2400" b="1">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.kendalbeekeepers.</a:t>
            </a:r>
            <a:r>
              <a:rPr lang="en-GB" sz="24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com/asian-hornet</a:t>
            </a:r>
            <a:r>
              <a:rPr lang="en-GB" sz="2400" b="1" dirty="0">
                <a:effectLst>
                  <a:outerShdw blurRad="38100" dist="38100" dir="2700000" algn="tl">
                    <a:srgbClr val="000000">
                      <a:alpha val="43137"/>
                    </a:srgbClr>
                  </a:outerShdw>
                </a:effectLst>
              </a:rPr>
              <a:t> </a:t>
            </a:r>
          </a:p>
        </p:txBody>
      </p:sp>
      <p:pic>
        <p:nvPicPr>
          <p:cNvPr id="5" name="Picture 4">
            <a:extLst>
              <a:ext uri="{FF2B5EF4-FFF2-40B4-BE49-F238E27FC236}">
                <a16:creationId xmlns:a16="http://schemas.microsoft.com/office/drawing/2014/main" id="{11CCD440-D5D2-151F-9E8B-766ED9CB22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6700" y="254433"/>
            <a:ext cx="1466850" cy="1466850"/>
          </a:xfrm>
          <a:prstGeom prst="rect">
            <a:avLst/>
          </a:prstGeom>
        </p:spPr>
      </p:pic>
    </p:spTree>
    <p:extLst>
      <p:ext uri="{BB962C8B-B14F-4D97-AF65-F5344CB8AC3E}">
        <p14:creationId xmlns:p14="http://schemas.microsoft.com/office/powerpoint/2010/main" val="13673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2" name="Google Shape;120;p18">
            <a:extLst>
              <a:ext uri="{FF2B5EF4-FFF2-40B4-BE49-F238E27FC236}">
                <a16:creationId xmlns:a16="http://schemas.microsoft.com/office/drawing/2014/main" id="{CCE0AA5E-43F3-4D0F-BE8B-679CD4CA6662}"/>
              </a:ext>
            </a:extLst>
          </p:cNvPr>
          <p:cNvSpPr txBox="1"/>
          <p:nvPr/>
        </p:nvSpPr>
        <p:spPr>
          <a:xfrm>
            <a:off x="2171700" y="928507"/>
            <a:ext cx="9555224" cy="1376810"/>
          </a:xfrm>
          <a:prstGeom prst="rect">
            <a:avLst/>
          </a:prstGeom>
          <a:noFill/>
          <a:ln>
            <a:noFill/>
          </a:ln>
        </p:spPr>
        <p:txBody>
          <a:bodyPr spcFirstLastPara="1" wrap="square" lIns="91425" tIns="45700" rIns="91425" bIns="45700" anchor="t" anchorCtr="0">
            <a:noAutofit/>
          </a:bodyPr>
          <a:lstStyle/>
          <a:p>
            <a:pPr marR="0" lvl="1" algn="l" defTabSz="457200" rtl="0" eaLnBrk="1" fontAlgn="auto" latinLnBrk="0" hangingPunct="1">
              <a:lnSpc>
                <a:spcPct val="100000"/>
              </a:lnSpc>
              <a:spcBef>
                <a:spcPts val="0"/>
              </a:spcBef>
              <a:spcAft>
                <a:spcPts val="0"/>
              </a:spcAft>
              <a:buClr>
                <a:srgbClr val="808080"/>
              </a:buClr>
              <a:buSzPts val="4400"/>
              <a:tabLst/>
              <a:defRPr/>
            </a:pPr>
            <a:r>
              <a:rPr kumimoji="0" lang="en-GB" sz="3200" b="0" i="0" u="none" strike="noStrike" kern="1200" cap="none" spc="0" normalizeH="0" baseline="0" noProof="0" dirty="0">
                <a:ln>
                  <a:noFill/>
                </a:ln>
                <a:solidFill>
                  <a:srgbClr val="F8F8F8">
                    <a:lumMod val="50000"/>
                  </a:srgbClr>
                </a:solidFill>
                <a:effectLst/>
                <a:uLnTx/>
                <a:uFillTx/>
                <a:latin typeface="Calibri"/>
                <a:ea typeface="Calibri"/>
                <a:cs typeface="Calibri"/>
                <a:sym typeface="Calibri"/>
              </a:rPr>
              <a:t>One nest, of Yellow-legged Asian hornets, can eat 100,000 pollinators in one year</a:t>
            </a:r>
          </a:p>
          <a:p>
            <a:pPr marL="914400" marR="0" lvl="1" indent="-457200" algn="l" defTabSz="457200" rtl="0" eaLnBrk="1" fontAlgn="auto" latinLnBrk="0" hangingPunct="1">
              <a:lnSpc>
                <a:spcPct val="100000"/>
              </a:lnSpc>
              <a:spcBef>
                <a:spcPts val="0"/>
              </a:spcBef>
              <a:spcAft>
                <a:spcPts val="0"/>
              </a:spcAft>
              <a:buClr>
                <a:srgbClr val="808080"/>
              </a:buClr>
              <a:buSzPts val="4400"/>
              <a:buFont typeface="Arial" panose="020B0604020202020204" pitchFamily="34" charset="0"/>
              <a:buChar char="•"/>
              <a:tabLst/>
              <a:defRPr/>
            </a:pPr>
            <a:endParaRPr kumimoji="0" lang="en-GB" sz="3200" b="0" i="0" u="none" strike="noStrike" kern="1200" cap="none" spc="0" normalizeH="0" baseline="0" noProof="0" dirty="0">
              <a:ln>
                <a:noFill/>
              </a:ln>
              <a:solidFill>
                <a:srgbClr val="F8F8F8">
                  <a:lumMod val="50000"/>
                </a:srgbClr>
              </a:solidFill>
              <a:effectLst/>
              <a:uLnTx/>
              <a:uFillTx/>
              <a:latin typeface="Calibri"/>
              <a:ea typeface="Calibri"/>
              <a:cs typeface="Calibri"/>
              <a:sym typeface="Calibri"/>
            </a:endParaRPr>
          </a:p>
        </p:txBody>
      </p:sp>
      <p:pic>
        <p:nvPicPr>
          <p:cNvPr id="3" name="Picture 2" descr="Monarch butterfly and flowers">
            <a:extLst>
              <a:ext uri="{FF2B5EF4-FFF2-40B4-BE49-F238E27FC236}">
                <a16:creationId xmlns:a16="http://schemas.microsoft.com/office/drawing/2014/main" id="{436B9437-BF91-4DB3-DB47-62D5E2968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568" y="2597143"/>
            <a:ext cx="3394417" cy="2262945"/>
          </a:xfrm>
          <a:prstGeom prst="rect">
            <a:avLst/>
          </a:prstGeom>
        </p:spPr>
      </p:pic>
      <p:pic>
        <p:nvPicPr>
          <p:cNvPr id="6" name="Picture 5" descr="A bee on a yellow flower&#10;&#10;Description automatically generated">
            <a:extLst>
              <a:ext uri="{FF2B5EF4-FFF2-40B4-BE49-F238E27FC236}">
                <a16:creationId xmlns:a16="http://schemas.microsoft.com/office/drawing/2014/main" id="{DD07420A-61B6-48B4-2A57-98BAECEF0CCC}"/>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115758" y="2110807"/>
            <a:ext cx="3394417" cy="2823377"/>
          </a:xfrm>
          <a:prstGeom prst="rect">
            <a:avLst/>
          </a:prstGeom>
        </p:spPr>
      </p:pic>
      <p:sp>
        <p:nvSpPr>
          <p:cNvPr id="8" name="TextBox 7">
            <a:extLst>
              <a:ext uri="{FF2B5EF4-FFF2-40B4-BE49-F238E27FC236}">
                <a16:creationId xmlns:a16="http://schemas.microsoft.com/office/drawing/2014/main" id="{B364D401-DF06-1363-7258-465F5DF4FABC}"/>
              </a:ext>
            </a:extLst>
          </p:cNvPr>
          <p:cNvSpPr txBox="1"/>
          <p:nvPr/>
        </p:nvSpPr>
        <p:spPr>
          <a:xfrm>
            <a:off x="8332507" y="4934184"/>
            <a:ext cx="3583268" cy="230832"/>
          </a:xfrm>
          <a:prstGeom prst="rect">
            <a:avLst/>
          </a:prstGeom>
          <a:noFill/>
        </p:spPr>
        <p:txBody>
          <a:bodyPr wrap="square" rtlCol="0">
            <a:spAutoFit/>
          </a:bodyPr>
          <a:lstStyle/>
          <a:p>
            <a:r>
              <a:rPr lang="en-GB" sz="900" dirty="0">
                <a:hlinkClick r:id="rId5" tooltip="https://en.wikipedia.org/wiki/Apis_mellifera"/>
              </a:rPr>
              <a:t>This Photo</a:t>
            </a:r>
            <a:r>
              <a:rPr lang="en-GB" sz="900" dirty="0"/>
              <a:t> by Unknown Author is licensed under </a:t>
            </a:r>
            <a:r>
              <a:rPr lang="en-GB" sz="900" dirty="0">
                <a:hlinkClick r:id="rId6" tooltip="https://creativecommons.org/licenses/by-sa/3.0/"/>
              </a:rPr>
              <a:t>CC BY-SA</a:t>
            </a:r>
            <a:endParaRPr lang="en-GB" sz="900" dirty="0"/>
          </a:p>
        </p:txBody>
      </p:sp>
      <p:pic>
        <p:nvPicPr>
          <p:cNvPr id="10" name="Picture 9" descr="A bee on a flower&#10;&#10;Description automatically generated">
            <a:extLst>
              <a:ext uri="{FF2B5EF4-FFF2-40B4-BE49-F238E27FC236}">
                <a16:creationId xmlns:a16="http://schemas.microsoft.com/office/drawing/2014/main" id="{0CABCBE6-D436-279F-23AF-EE5FBD9D178A}"/>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188419" y="2822584"/>
            <a:ext cx="3612195" cy="2037504"/>
          </a:xfrm>
          <a:prstGeom prst="rect">
            <a:avLst/>
          </a:prstGeom>
        </p:spPr>
      </p:pic>
      <p:pic>
        <p:nvPicPr>
          <p:cNvPr id="2" name="Picture 1">
            <a:extLst>
              <a:ext uri="{FF2B5EF4-FFF2-40B4-BE49-F238E27FC236}">
                <a16:creationId xmlns:a16="http://schemas.microsoft.com/office/drawing/2014/main" id="{C0DAB33B-4D19-FC78-8BD5-09E4284A780F}"/>
              </a:ext>
            </a:extLst>
          </p:cNvPr>
          <p:cNvPicPr>
            <a:picLocks noChangeAspect="1"/>
          </p:cNvPicPr>
          <p:nvPr/>
        </p:nvPicPr>
        <p:blipFill>
          <a:blip r:embed="rId9"/>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365281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6FA792-9F1B-48D0-15D4-AE615FA5B81C}"/>
              </a:ext>
            </a:extLst>
          </p:cNvPr>
          <p:cNvPicPr>
            <a:picLocks noChangeAspect="1"/>
          </p:cNvPicPr>
          <p:nvPr/>
        </p:nvPicPr>
        <p:blipFill>
          <a:blip r:embed="rId3"/>
          <a:stretch>
            <a:fillRect/>
          </a:stretch>
        </p:blipFill>
        <p:spPr>
          <a:xfrm>
            <a:off x="641350" y="250044"/>
            <a:ext cx="10909300" cy="6357912"/>
          </a:xfrm>
          <a:prstGeom prst="rect">
            <a:avLst/>
          </a:prstGeom>
        </p:spPr>
      </p:pic>
    </p:spTree>
    <p:extLst>
      <p:ext uri="{BB962C8B-B14F-4D97-AF65-F5344CB8AC3E}">
        <p14:creationId xmlns:p14="http://schemas.microsoft.com/office/powerpoint/2010/main" val="68188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455995" y="2593527"/>
            <a:ext cx="11280009" cy="3892049"/>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Over-wintered queens become active and start foraging</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Build a primary nest typically in a lowdown sheltered spot and begin the production of a new colony</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Nest is brown in colour, similar to a wasp nest</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Only fly during the day</a:t>
            </a:r>
          </a:p>
          <a:p>
            <a:pPr lvl="1">
              <a:buClr>
                <a:schemeClr val="accent4"/>
              </a:buClr>
              <a:buSzPts val="4400"/>
            </a:pPr>
            <a:endParaRPr lang="en-GB" sz="3200" dirty="0">
              <a:solidFill>
                <a:schemeClr val="bg2">
                  <a:lumMod val="50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523649" y="734680"/>
            <a:ext cx="3738563" cy="1192716"/>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Spring</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sp>
        <p:nvSpPr>
          <p:cNvPr id="14" name="Google Shape;94;p14">
            <a:extLst>
              <a:ext uri="{FF2B5EF4-FFF2-40B4-BE49-F238E27FC236}">
                <a16:creationId xmlns:a16="http://schemas.microsoft.com/office/drawing/2014/main" id="{D7FA995C-EA0D-46B4-B06F-15416CA27B62}"/>
              </a:ext>
            </a:extLst>
          </p:cNvPr>
          <p:cNvSpPr txBox="1"/>
          <p:nvPr/>
        </p:nvSpPr>
        <p:spPr>
          <a:xfrm>
            <a:off x="7475151" y="2609832"/>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John De Carteret</a:t>
            </a:r>
            <a:endParaRPr sz="1000" b="1" dirty="0">
              <a:solidFill>
                <a:schemeClr val="bg2">
                  <a:lumMod val="50000"/>
                </a:schemeClr>
              </a:solidFill>
            </a:endParaRPr>
          </a:p>
        </p:txBody>
      </p:sp>
      <p:pic>
        <p:nvPicPr>
          <p:cNvPr id="7" name="Picture 6">
            <a:extLst>
              <a:ext uri="{FF2B5EF4-FFF2-40B4-BE49-F238E27FC236}">
                <a16:creationId xmlns:a16="http://schemas.microsoft.com/office/drawing/2014/main" id="{B9C456B2-CAB8-480D-A782-1F9B44BEB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6475" y="526973"/>
            <a:ext cx="2862694" cy="2066554"/>
          </a:xfrm>
          <a:prstGeom prst="rect">
            <a:avLst/>
          </a:prstGeom>
        </p:spPr>
      </p:pic>
      <p:pic>
        <p:nvPicPr>
          <p:cNvPr id="2" name="Picture 1">
            <a:extLst>
              <a:ext uri="{FF2B5EF4-FFF2-40B4-BE49-F238E27FC236}">
                <a16:creationId xmlns:a16="http://schemas.microsoft.com/office/drawing/2014/main" id="{3CAABF30-6B33-5F84-5266-F3E714CA693D}"/>
              </a:ext>
            </a:extLst>
          </p:cNvPr>
          <p:cNvPicPr>
            <a:picLocks noChangeAspect="1"/>
          </p:cNvPicPr>
          <p:nvPr/>
        </p:nvPicPr>
        <p:blipFill>
          <a:blip r:embed="rId4"/>
          <a:stretch>
            <a:fillRect/>
          </a:stretch>
        </p:blipFill>
        <p:spPr>
          <a:xfrm>
            <a:off x="387293" y="369002"/>
            <a:ext cx="1469263" cy="14692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386967" y="2271992"/>
            <a:ext cx="11403833" cy="3813343"/>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The queens build a larger secondary nest which is typically in an elevated position</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A single colony can produce up to 6000 individuals in one season. </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Can be spotted ‘hawking’ honey bees outside their hive</a:t>
            </a:r>
          </a:p>
          <a:p>
            <a:pPr lvl="1">
              <a:buClr>
                <a:schemeClr val="accent4"/>
              </a:buClr>
              <a:buSzPts val="4400"/>
            </a:pPr>
            <a:endParaRPr lang="en-GB" sz="3200" dirty="0">
              <a:solidFill>
                <a:schemeClr val="bg2">
                  <a:lumMod val="50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426272" y="851994"/>
            <a:ext cx="3400425" cy="911142"/>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Summer</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7D3A0D56-D966-4DB8-B2D3-7AF83A976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9070" y="529479"/>
            <a:ext cx="2897505" cy="1742513"/>
          </a:xfrm>
          <a:prstGeom prst="rect">
            <a:avLst/>
          </a:prstGeom>
        </p:spPr>
      </p:pic>
      <p:sp>
        <p:nvSpPr>
          <p:cNvPr id="10" name="Google Shape;94;p14">
            <a:extLst>
              <a:ext uri="{FF2B5EF4-FFF2-40B4-BE49-F238E27FC236}">
                <a16:creationId xmlns:a16="http://schemas.microsoft.com/office/drawing/2014/main" id="{496C32EE-885D-42E4-BE60-9C131E7A4410}"/>
              </a:ext>
            </a:extLst>
          </p:cNvPr>
          <p:cNvSpPr txBox="1"/>
          <p:nvPr/>
        </p:nvSpPr>
        <p:spPr>
          <a:xfrm>
            <a:off x="7475151" y="2215968"/>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Pixabay </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ECE42A31-1E4E-95DA-697A-3B084277BF54}"/>
              </a:ext>
            </a:extLst>
          </p:cNvPr>
          <p:cNvPicPr>
            <a:picLocks noChangeAspect="1"/>
          </p:cNvPicPr>
          <p:nvPr/>
        </p:nvPicPr>
        <p:blipFill>
          <a:blip r:embed="rId4"/>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271561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422713" y="2479364"/>
            <a:ext cx="11332341" cy="288840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Nests high up in trees more likely to be seen when the leaves start to fall</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Can be seen foraging on flowering ivy and fallen fruit</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Mated queens leave the nest to find a suitable place to over-winter and leave the workers and males to die</a:t>
            </a: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152650" y="755168"/>
            <a:ext cx="3400425" cy="911142"/>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Autumn</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FDA862C7-8677-4324-8043-C95C5483A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8988" y="618314"/>
            <a:ext cx="3102925" cy="1743844"/>
          </a:xfrm>
          <a:prstGeom prst="rect">
            <a:avLst/>
          </a:prstGeom>
        </p:spPr>
      </p:pic>
      <p:sp>
        <p:nvSpPr>
          <p:cNvPr id="7" name="Google Shape;94;p14">
            <a:extLst>
              <a:ext uri="{FF2B5EF4-FFF2-40B4-BE49-F238E27FC236}">
                <a16:creationId xmlns:a16="http://schemas.microsoft.com/office/drawing/2014/main" id="{079E7329-8A34-46C8-81AE-C09A390953A6}"/>
              </a:ext>
            </a:extLst>
          </p:cNvPr>
          <p:cNvSpPr txBox="1"/>
          <p:nvPr/>
        </p:nvSpPr>
        <p:spPr>
          <a:xfrm>
            <a:off x="7787780" y="2321238"/>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Claude Alleva on Pixabay </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460A4AB5-B285-6C54-9915-13A497721030}"/>
              </a:ext>
            </a:extLst>
          </p:cNvPr>
          <p:cNvPicPr>
            <a:picLocks noChangeAspect="1"/>
          </p:cNvPicPr>
          <p:nvPr/>
        </p:nvPicPr>
        <p:blipFill>
          <a:blip r:embed="rId4"/>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2977697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7B95-D14B-44ED-34C7-D5652FA615FE}"/>
              </a:ext>
            </a:extLst>
          </p:cNvPr>
          <p:cNvSpPr>
            <a:spLocks noGrp="1"/>
          </p:cNvSpPr>
          <p:nvPr>
            <p:ph type="title"/>
          </p:nvPr>
        </p:nvSpPr>
        <p:spPr>
          <a:xfrm>
            <a:off x="1981200" y="274638"/>
            <a:ext cx="8229600" cy="836712"/>
          </a:xfrm>
        </p:spPr>
        <p:txBody>
          <a:bodyPr>
            <a:normAutofit/>
          </a:bodyPr>
          <a:lstStyle/>
          <a:p>
            <a:pPr algn="l"/>
            <a:r>
              <a:rPr lang="en-GB" dirty="0">
                <a:solidFill>
                  <a:srgbClr val="009900"/>
                </a:solidFill>
                <a:effectLst>
                  <a:outerShdw blurRad="38100" dist="38100" dir="2700000" algn="tl">
                    <a:srgbClr val="000000">
                      <a:alpha val="43137"/>
                    </a:srgbClr>
                  </a:outerShdw>
                </a:effectLst>
              </a:rPr>
              <a:t>Secondary Nest – May/October</a:t>
            </a:r>
            <a:endParaRPr lang="en-GB" dirty="0"/>
          </a:p>
        </p:txBody>
      </p:sp>
      <p:pic>
        <p:nvPicPr>
          <p:cNvPr id="5" name="Content Placeholder 4">
            <a:extLst>
              <a:ext uri="{FF2B5EF4-FFF2-40B4-BE49-F238E27FC236}">
                <a16:creationId xmlns:a16="http://schemas.microsoft.com/office/drawing/2014/main" id="{95E5548E-E569-C641-64D1-B5B9E245009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817" b="5719"/>
          <a:stretch/>
        </p:blipFill>
        <p:spPr>
          <a:xfrm>
            <a:off x="1077857" y="1462452"/>
            <a:ext cx="5581056" cy="4146110"/>
          </a:xfrm>
        </p:spPr>
      </p:pic>
      <p:sp>
        <p:nvSpPr>
          <p:cNvPr id="3" name="TextBox 2">
            <a:extLst>
              <a:ext uri="{FF2B5EF4-FFF2-40B4-BE49-F238E27FC236}">
                <a16:creationId xmlns:a16="http://schemas.microsoft.com/office/drawing/2014/main" id="{01366887-E58A-0F83-F90C-4CA78D895673}"/>
              </a:ext>
            </a:extLst>
          </p:cNvPr>
          <p:cNvSpPr txBox="1"/>
          <p:nvPr/>
        </p:nvSpPr>
        <p:spPr>
          <a:xfrm>
            <a:off x="1077857" y="5608562"/>
            <a:ext cx="5581056" cy="461665"/>
          </a:xfrm>
          <a:prstGeom prst="rect">
            <a:avLst/>
          </a:prstGeom>
          <a:noFill/>
        </p:spPr>
        <p:txBody>
          <a:bodyPr wrap="square" rtlCol="0">
            <a:spAutoFit/>
          </a:bodyPr>
          <a:lstStyle/>
          <a:p>
            <a:pPr algn="ctr" defTabSz="914400">
              <a:defRPr/>
            </a:pPr>
            <a:r>
              <a:rPr lang="en-US" sz="1200" b="1" dirty="0">
                <a:solidFill>
                  <a:prstClr val="black"/>
                </a:solidFill>
                <a:latin typeface="Arial" panose="020B0604020202020204" pitchFamily="34" charset="0"/>
                <a:cs typeface="Arial" panose="020B0604020202020204" pitchFamily="34" charset="0"/>
              </a:rPr>
              <a:t>"Courtesy The Animal and Plant Health Agency - </a:t>
            </a:r>
            <a:r>
              <a:rPr lang="en-GB" sz="1200" b="1" dirty="0">
                <a:solidFill>
                  <a:prstClr val="black"/>
                </a:solidFill>
                <a:latin typeface="Arial" panose="020B0604020202020204" pitchFamily="34" charset="0"/>
                <a:cs typeface="Arial" panose="020B0604020202020204" pitchFamily="34" charset="0"/>
              </a:rPr>
              <a:t>Julia Hoggard (APHA), Crown Copyright" </a:t>
            </a:r>
          </a:p>
        </p:txBody>
      </p:sp>
      <p:sp>
        <p:nvSpPr>
          <p:cNvPr id="4" name="Title 5">
            <a:extLst>
              <a:ext uri="{FF2B5EF4-FFF2-40B4-BE49-F238E27FC236}">
                <a16:creationId xmlns:a16="http://schemas.microsoft.com/office/drawing/2014/main" id="{4BE06F4B-A6C1-0C9F-6D3E-FDDD7CD1C5BE}"/>
              </a:ext>
            </a:extLst>
          </p:cNvPr>
          <p:cNvSpPr txBox="1">
            <a:spLocks/>
          </p:cNvSpPr>
          <p:nvPr/>
        </p:nvSpPr>
        <p:spPr>
          <a:xfrm>
            <a:off x="1955592" y="116632"/>
            <a:ext cx="8229600" cy="836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4000" dirty="0">
              <a:solidFill>
                <a:srgbClr val="00990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9A932B6-E54E-C16D-3091-5D4E6462999C}"/>
              </a:ext>
            </a:extLst>
          </p:cNvPr>
          <p:cNvPicPr>
            <a:picLocks noChangeAspect="1"/>
          </p:cNvPicPr>
          <p:nvPr/>
        </p:nvPicPr>
        <p:blipFill>
          <a:blip r:embed="rId4"/>
          <a:stretch>
            <a:fillRect/>
          </a:stretch>
        </p:blipFill>
        <p:spPr>
          <a:xfrm>
            <a:off x="7048501" y="1462452"/>
            <a:ext cx="3855580" cy="4146110"/>
          </a:xfrm>
          <a:prstGeom prst="rect">
            <a:avLst/>
          </a:prstGeom>
        </p:spPr>
      </p:pic>
    </p:spTree>
    <p:extLst>
      <p:ext uri="{BB962C8B-B14F-4D97-AF65-F5344CB8AC3E}">
        <p14:creationId xmlns:p14="http://schemas.microsoft.com/office/powerpoint/2010/main" val="2133149275"/>
      </p:ext>
    </p:extLst>
  </p:cSld>
  <p:clrMapOvr>
    <a:masterClrMapping/>
  </p:clrMapOvr>
</p:sld>
</file>

<file path=ppt/theme/theme1.xml><?xml version="1.0" encoding="utf-8"?>
<a:theme xmlns:a="http://schemas.openxmlformats.org/drawingml/2006/main" name="Basi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4CDA168FD2B648BEDDBB31C45CE39E" ma:contentTypeVersion="13" ma:contentTypeDescription="Create a new document." ma:contentTypeScope="" ma:versionID="59710560b40c48c06815a3d9ccf2c4c2">
  <xsd:schema xmlns:xsd="http://www.w3.org/2001/XMLSchema" xmlns:xs="http://www.w3.org/2001/XMLSchema" xmlns:p="http://schemas.microsoft.com/office/2006/metadata/properties" xmlns:ns2="255787c2-7691-4a50-9a10-9f94024e22b7" xmlns:ns3="f1114948-af89-4048-a02e-a2c8506c2673" targetNamespace="http://schemas.microsoft.com/office/2006/metadata/properties" ma:root="true" ma:fieldsID="0634750f080b78a62e0eaa80c5e70bd5" ns2:_="" ns3:_="">
    <xsd:import namespace="255787c2-7691-4a50-9a10-9f94024e22b7"/>
    <xsd:import namespace="f1114948-af89-4048-a02e-a2c8506c26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787c2-7691-4a50-9a10-9f94024e2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3f4d20c-784a-435c-b5b3-47013ef812f1"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114948-af89-4048-a02e-a2c8506c267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1ff3eff-f5c4-417a-8965-253de2d12b75}" ma:internalName="TaxCatchAll" ma:showField="CatchAllData" ma:web="f1114948-af89-4048-a02e-a2c8506c26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5787c2-7691-4a50-9a10-9f94024e22b7">
      <Terms xmlns="http://schemas.microsoft.com/office/infopath/2007/PartnerControls"/>
    </lcf76f155ced4ddcb4097134ff3c332f>
    <TaxCatchAll xmlns="f1114948-af89-4048-a02e-a2c8506c2673" xsi:nil="true"/>
  </documentManagement>
</p:properties>
</file>

<file path=customXml/itemProps1.xml><?xml version="1.0" encoding="utf-8"?>
<ds:datastoreItem xmlns:ds="http://schemas.openxmlformats.org/officeDocument/2006/customXml" ds:itemID="{811313E1-4E3A-469F-833F-42FF24B651EB}">
  <ds:schemaRefs>
    <ds:schemaRef ds:uri="http://schemas.microsoft.com/sharepoint/v3/contenttype/forms"/>
  </ds:schemaRefs>
</ds:datastoreItem>
</file>

<file path=customXml/itemProps2.xml><?xml version="1.0" encoding="utf-8"?>
<ds:datastoreItem xmlns:ds="http://schemas.openxmlformats.org/officeDocument/2006/customXml" ds:itemID="{AA566DC6-21DE-477E-9DD0-891EA2178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787c2-7691-4a50-9a10-9f94024e22b7"/>
    <ds:schemaRef ds:uri="f1114948-af89-4048-a02e-a2c8506c26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751704-52C9-4147-BF7D-4753899AFAF8}">
  <ds:schemaRefs>
    <ds:schemaRef ds:uri="http://schemas.microsoft.com/office/2006/metadata/properties"/>
    <ds:schemaRef ds:uri="http://schemas.microsoft.com/office/infopath/2007/PartnerControls"/>
    <ds:schemaRef ds:uri="255787c2-7691-4a50-9a10-9f94024e22b7"/>
    <ds:schemaRef ds:uri="f1114948-af89-4048-a02e-a2c8506c2673"/>
  </ds:schemaRefs>
</ds:datastoreItem>
</file>

<file path=docProps/app.xml><?xml version="1.0" encoding="utf-8"?>
<Properties xmlns="http://schemas.openxmlformats.org/officeDocument/2006/extended-properties" xmlns:vt="http://schemas.openxmlformats.org/officeDocument/2006/docPropsVTypes">
  <Template>Basis</Template>
  <TotalTime>4257</TotalTime>
  <Words>1071</Words>
  <Application>Microsoft Office PowerPoint</Application>
  <PresentationFormat>Widescreen</PresentationFormat>
  <Paragraphs>166</Paragraphs>
  <Slides>37</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vt:lpstr>
      <vt:lpstr>Arial</vt:lpstr>
      <vt:lpstr>Calibri</vt:lpstr>
      <vt:lpstr>Corbel</vt:lpstr>
      <vt:lpstr>Courier New</vt:lpstr>
      <vt:lpstr>Segoe UI</vt:lpstr>
      <vt:lpstr>system-ui</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Nest – May/October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Murdin</dc:creator>
  <cp:lastModifiedBy>Andrew Brown</cp:lastModifiedBy>
  <cp:revision>205</cp:revision>
  <cp:lastPrinted>2022-12-09T09:19:37Z</cp:lastPrinted>
  <dcterms:modified xsi:type="dcterms:W3CDTF">2026-04-15T16:42:48Z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0x010100B04CDA168FD2B648BEDDBB31C45CE39E</vt:lpwstr>
  </property>
  <property fmtid="{D5CDD505-2E9C-101B-9397-08002B2CF9AE}" pid="3" name="Order">
    <vt:r8>774200</vt:r8>
  </property>
  <property fmtid="{D5CDD505-2E9C-101B-9397-08002B2CF9AE}" pid="4" name="MediaServiceImageTags">
    <vt:lpwstr/>
  </property>
</Properties>
</file>