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7" r:id="rId4"/>
  </p:sldMasterIdLst>
  <p:notesMasterIdLst>
    <p:notesMasterId r:id="rId25"/>
  </p:notesMasterIdLst>
  <p:sldIdLst>
    <p:sldId id="256" r:id="rId5"/>
    <p:sldId id="258" r:id="rId6"/>
    <p:sldId id="257" r:id="rId7"/>
    <p:sldId id="312" r:id="rId8"/>
    <p:sldId id="303" r:id="rId9"/>
    <p:sldId id="302" r:id="rId10"/>
    <p:sldId id="313" r:id="rId11"/>
    <p:sldId id="304" r:id="rId12"/>
    <p:sldId id="306" r:id="rId13"/>
    <p:sldId id="260" r:id="rId14"/>
    <p:sldId id="301" r:id="rId15"/>
    <p:sldId id="259" r:id="rId16"/>
    <p:sldId id="261" r:id="rId17"/>
    <p:sldId id="307" r:id="rId18"/>
    <p:sldId id="309" r:id="rId19"/>
    <p:sldId id="308" r:id="rId20"/>
    <p:sldId id="310" r:id="rId21"/>
    <p:sldId id="305" r:id="rId22"/>
    <p:sldId id="281" r:id="rId23"/>
    <p:sldId id="311" r:id="rId24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52333-2EC6-4DB4-9AEB-D562459A8BC4}" v="6" dt="2025-01-07T08:53:17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354" y="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7"/>
            <a:ext cx="2945659" cy="49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70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57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17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204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497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675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08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2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25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65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6E3A2CB3-75D3-F49D-E6F7-76D13341A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8CF467E1-B96D-2C85-7513-476624F1C2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6F4EB60F-EF7E-0C20-ED37-E5B272B980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17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349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14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6629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08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20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82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3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60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36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8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15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32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3062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37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n.wikipedia.org/wiki/Apis_mellifer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hyperlink" Target="https://www.publicdomainpictures.net/view-image.php?image=101901&amp;picture=bumble-bee-on-flower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2371106" y="2345049"/>
            <a:ext cx="9654746" cy="143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The Yellow-Legged</a:t>
            </a:r>
            <a:br>
              <a:rPr lang="en-GB" sz="8000" b="1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</a:br>
            <a:r>
              <a:rPr lang="en-GB" sz="8000" b="1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Asian Hornet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3DC06-D3BE-418E-A924-6F4C192218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90500"/>
            <a:ext cx="2983998" cy="3003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02E135-753E-45AA-B960-9954FDBB8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4964847"/>
            <a:ext cx="11639550" cy="1638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3221181" y="337560"/>
            <a:ext cx="5562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Similar Insects</a:t>
            </a:r>
            <a:endParaRPr sz="6600" b="1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0831A-198F-4C8E-91F1-1058EADE6C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219076"/>
            <a:ext cx="1461813" cy="1471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3B3F52-5810-4463-B032-04FFEBCF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4964847"/>
            <a:ext cx="11639550" cy="163872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F0CA992-3180-49D0-BDEA-9AB7A70739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1838" y="1650146"/>
            <a:ext cx="2946400" cy="3314701"/>
          </a:xfrm>
          <a:prstGeom prst="rect">
            <a:avLst/>
          </a:prstGeom>
        </p:spPr>
      </p:pic>
      <p:sp>
        <p:nvSpPr>
          <p:cNvPr id="8" name="Google Shape;120;p18">
            <a:extLst>
              <a:ext uri="{FF2B5EF4-FFF2-40B4-BE49-F238E27FC236}">
                <a16:creationId xmlns:a16="http://schemas.microsoft.com/office/drawing/2014/main" id="{B7C9CD7B-967A-4721-BCA9-3A0EEA615BB0}"/>
              </a:ext>
            </a:extLst>
          </p:cNvPr>
          <p:cNvSpPr txBox="1"/>
          <p:nvPr/>
        </p:nvSpPr>
        <p:spPr>
          <a:xfrm>
            <a:off x="4880757" y="1475912"/>
            <a:ext cx="5217474" cy="390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Native European Hornet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Larger in size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Yellow &amp; brown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Brown legs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3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ellow h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eadband</a:t>
            </a:r>
            <a:endParaRPr lang="en-GB" sz="3200" b="0" i="0" u="none" strike="noStrike" cap="none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endParaRPr lang="en-GB" sz="40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3221181" y="337560"/>
            <a:ext cx="5562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Similar Insects</a:t>
            </a:r>
            <a:endParaRPr sz="6600" b="1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0831A-198F-4C8E-91F1-1058EADE6C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219076"/>
            <a:ext cx="1461813" cy="1471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3B3F52-5810-4463-B032-04FFEBCF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4964847"/>
            <a:ext cx="11639550" cy="1638720"/>
          </a:xfrm>
          <a:prstGeom prst="rect">
            <a:avLst/>
          </a:prstGeom>
        </p:spPr>
      </p:pic>
      <p:sp>
        <p:nvSpPr>
          <p:cNvPr id="8" name="Google Shape;120;p18">
            <a:extLst>
              <a:ext uri="{FF2B5EF4-FFF2-40B4-BE49-F238E27FC236}">
                <a16:creationId xmlns:a16="http://schemas.microsoft.com/office/drawing/2014/main" id="{B7C9CD7B-967A-4721-BCA9-3A0EEA615BB0}"/>
              </a:ext>
            </a:extLst>
          </p:cNvPr>
          <p:cNvSpPr txBox="1"/>
          <p:nvPr/>
        </p:nvSpPr>
        <p:spPr>
          <a:xfrm>
            <a:off x="2156072" y="4238290"/>
            <a:ext cx="27524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Giant Wood Wasp</a:t>
            </a:r>
            <a:endParaRPr lang="en-GB" sz="2000" b="0" i="0" u="none" strike="noStrike" cap="none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endParaRPr lang="en-GB" sz="40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www.bbka.org.uk/GetImage.aspx?IDMF=72973847-b2aa-49a8-941d-d39c40fe95fe&amp;w=512&amp;h=384&amp;src=mc">
            <a:extLst>
              <a:ext uri="{FF2B5EF4-FFF2-40B4-BE49-F238E27FC236}">
                <a16:creationId xmlns:a16="http://schemas.microsoft.com/office/drawing/2014/main" id="{817D03F4-FD85-418C-BEAF-55112D81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654" y="1900866"/>
            <a:ext cx="3440075" cy="25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bka.org.uk/GetImage.aspx?IDMF=784ee574-7436-4a2c-8b0d-eb8862c75199&amp;w=892&amp;h=671&amp;src=mc">
            <a:extLst>
              <a:ext uri="{FF2B5EF4-FFF2-40B4-BE49-F238E27FC236}">
                <a16:creationId xmlns:a16="http://schemas.microsoft.com/office/drawing/2014/main" id="{6D7139C4-35F9-4961-B24A-7F0E594C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743" y="1893153"/>
            <a:ext cx="3440075" cy="25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20;p18">
            <a:extLst>
              <a:ext uri="{FF2B5EF4-FFF2-40B4-BE49-F238E27FC236}">
                <a16:creationId xmlns:a16="http://schemas.microsoft.com/office/drawing/2014/main" id="{6A43F2DA-1E15-47CE-9EE6-30E397E230DF}"/>
              </a:ext>
            </a:extLst>
          </p:cNvPr>
          <p:cNvSpPr txBox="1"/>
          <p:nvPr/>
        </p:nvSpPr>
        <p:spPr>
          <a:xfrm>
            <a:off x="8046205" y="4237360"/>
            <a:ext cx="27524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Wasp</a:t>
            </a:r>
            <a:endParaRPr lang="en-GB" sz="2000" b="0" i="0" u="none" strike="noStrike" cap="none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endParaRPr lang="en-GB" sz="40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95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58A648-0115-4364-8BEA-51E8059450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257176"/>
            <a:ext cx="1643605" cy="165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6F752-770B-4568-AF57-C458FE5F9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5133975"/>
            <a:ext cx="11639550" cy="1469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A3C82-2EFC-44FE-B0E3-14B6F48A9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060" y="519322"/>
            <a:ext cx="8822544" cy="49670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F6B77F-B919-4FB7-8D36-4E1DD3973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09" y="257175"/>
            <a:ext cx="1655180" cy="1665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D94D4-E953-4152-A53A-C8271BF36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09" y="5192564"/>
            <a:ext cx="11639550" cy="1335011"/>
          </a:xfrm>
          <a:prstGeom prst="rect">
            <a:avLst/>
          </a:prstGeom>
        </p:spPr>
      </p:pic>
      <p:sp>
        <p:nvSpPr>
          <p:cNvPr id="11" name="Google Shape;120;p18">
            <a:extLst>
              <a:ext uri="{FF2B5EF4-FFF2-40B4-BE49-F238E27FC236}">
                <a16:creationId xmlns:a16="http://schemas.microsoft.com/office/drawing/2014/main" id="{7EB0C774-78AD-4B54-8DDA-40BF9CDFA2E1}"/>
              </a:ext>
            </a:extLst>
          </p:cNvPr>
          <p:cNvSpPr txBox="1"/>
          <p:nvPr/>
        </p:nvSpPr>
        <p:spPr>
          <a:xfrm>
            <a:off x="455995" y="2593527"/>
            <a:ext cx="11280009" cy="389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Over-wintered queens become active and start foraging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Build a primary nest typically in a lowdown sheltered spot and begin the production of a new colony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Nest is brown in colour, similar to a wasp nest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Only fly during the day</a:t>
            </a:r>
          </a:p>
          <a:p>
            <a:pPr lvl="1">
              <a:buClr>
                <a:schemeClr val="accent4"/>
              </a:buClr>
              <a:buSzPts val="4400"/>
            </a:pPr>
            <a:endParaRPr lang="en-GB" sz="32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0;p18">
            <a:extLst>
              <a:ext uri="{FF2B5EF4-FFF2-40B4-BE49-F238E27FC236}">
                <a16:creationId xmlns:a16="http://schemas.microsoft.com/office/drawing/2014/main" id="{1591EEA1-1F20-43F7-982D-A6B1D94673E5}"/>
              </a:ext>
            </a:extLst>
          </p:cNvPr>
          <p:cNvSpPr txBox="1"/>
          <p:nvPr/>
        </p:nvSpPr>
        <p:spPr>
          <a:xfrm>
            <a:off x="2523649" y="734680"/>
            <a:ext cx="3738563" cy="11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accent4"/>
              </a:buClr>
              <a:buSzPts val="4400"/>
            </a:pPr>
            <a:r>
              <a:rPr lang="en-GB" sz="6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endParaRPr sz="44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4;p14">
            <a:extLst>
              <a:ext uri="{FF2B5EF4-FFF2-40B4-BE49-F238E27FC236}">
                <a16:creationId xmlns:a16="http://schemas.microsoft.com/office/drawing/2014/main" id="{D7FA995C-EA0D-46B4-B06F-15416CA27B62}"/>
              </a:ext>
            </a:extLst>
          </p:cNvPr>
          <p:cNvSpPr txBox="1"/>
          <p:nvPr/>
        </p:nvSpPr>
        <p:spPr>
          <a:xfrm>
            <a:off x="7475151" y="2609832"/>
            <a:ext cx="3545342" cy="27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Image:  John De Carteret</a:t>
            </a:r>
            <a:endParaRPr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C456B2-CAB8-480D-A782-1F9B44BEB2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475" y="526973"/>
            <a:ext cx="2862694" cy="20665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F6B77F-B919-4FB7-8D36-4E1DD3973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09" y="257175"/>
            <a:ext cx="1655180" cy="1665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D94D4-E953-4152-A53A-C8271BF36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09" y="5192564"/>
            <a:ext cx="11639550" cy="1335011"/>
          </a:xfrm>
          <a:prstGeom prst="rect">
            <a:avLst/>
          </a:prstGeom>
        </p:spPr>
      </p:pic>
      <p:sp>
        <p:nvSpPr>
          <p:cNvPr id="11" name="Google Shape;120;p18">
            <a:extLst>
              <a:ext uri="{FF2B5EF4-FFF2-40B4-BE49-F238E27FC236}">
                <a16:creationId xmlns:a16="http://schemas.microsoft.com/office/drawing/2014/main" id="{7EB0C774-78AD-4B54-8DDA-40BF9CDFA2E1}"/>
              </a:ext>
            </a:extLst>
          </p:cNvPr>
          <p:cNvSpPr txBox="1"/>
          <p:nvPr/>
        </p:nvSpPr>
        <p:spPr>
          <a:xfrm>
            <a:off x="386967" y="2271992"/>
            <a:ext cx="11403833" cy="381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queens build a larger secondary nest which is typically in an elevated position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single colony can produce up to 6000 individuals in one season. 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 spotted ‘hawking’ honey bees outside their hive</a:t>
            </a:r>
          </a:p>
          <a:p>
            <a:pPr lvl="1">
              <a:buClr>
                <a:schemeClr val="accent4"/>
              </a:buClr>
              <a:buSzPts val="4400"/>
            </a:pPr>
            <a:endParaRPr lang="en-GB" sz="32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0;p18">
            <a:extLst>
              <a:ext uri="{FF2B5EF4-FFF2-40B4-BE49-F238E27FC236}">
                <a16:creationId xmlns:a16="http://schemas.microsoft.com/office/drawing/2014/main" id="{1591EEA1-1F20-43F7-982D-A6B1D94673E5}"/>
              </a:ext>
            </a:extLst>
          </p:cNvPr>
          <p:cNvSpPr txBox="1"/>
          <p:nvPr/>
        </p:nvSpPr>
        <p:spPr>
          <a:xfrm>
            <a:off x="2426272" y="851994"/>
            <a:ext cx="3400425" cy="91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accent4"/>
              </a:buClr>
              <a:buSzPts val="4400"/>
            </a:pPr>
            <a:r>
              <a:rPr lang="en-GB" sz="6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endParaRPr sz="44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A0D56-D966-4DB8-B2D3-7AF83A9763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070" y="529479"/>
            <a:ext cx="2897505" cy="1742513"/>
          </a:xfrm>
          <a:prstGeom prst="rect">
            <a:avLst/>
          </a:prstGeom>
        </p:spPr>
      </p:pic>
      <p:sp>
        <p:nvSpPr>
          <p:cNvPr id="10" name="Google Shape;94;p14">
            <a:extLst>
              <a:ext uri="{FF2B5EF4-FFF2-40B4-BE49-F238E27FC236}">
                <a16:creationId xmlns:a16="http://schemas.microsoft.com/office/drawing/2014/main" id="{496C32EE-885D-42E4-BE60-9C131E7A4410}"/>
              </a:ext>
            </a:extLst>
          </p:cNvPr>
          <p:cNvSpPr txBox="1"/>
          <p:nvPr/>
        </p:nvSpPr>
        <p:spPr>
          <a:xfrm>
            <a:off x="7475151" y="2215968"/>
            <a:ext cx="3545342" cy="27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Image:  Pixabay </a:t>
            </a:r>
            <a:endParaRPr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1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F6B77F-B919-4FB7-8D36-4E1DD3973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09" y="257175"/>
            <a:ext cx="1655180" cy="1665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D94D4-E953-4152-A53A-C8271BF36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09" y="5192564"/>
            <a:ext cx="11639550" cy="1335011"/>
          </a:xfrm>
          <a:prstGeom prst="rect">
            <a:avLst/>
          </a:prstGeom>
        </p:spPr>
      </p:pic>
      <p:sp>
        <p:nvSpPr>
          <p:cNvPr id="11" name="Google Shape;120;p18">
            <a:extLst>
              <a:ext uri="{FF2B5EF4-FFF2-40B4-BE49-F238E27FC236}">
                <a16:creationId xmlns:a16="http://schemas.microsoft.com/office/drawing/2014/main" id="{7EB0C774-78AD-4B54-8DDA-40BF9CDFA2E1}"/>
              </a:ext>
            </a:extLst>
          </p:cNvPr>
          <p:cNvSpPr txBox="1"/>
          <p:nvPr/>
        </p:nvSpPr>
        <p:spPr>
          <a:xfrm>
            <a:off x="422713" y="2479364"/>
            <a:ext cx="11332341" cy="2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Nests high up in trees more likely to be seen when the leaves start to fall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 be seen foraging on flowering ivy and fallen fruit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Mated queens leave the nest to find a suitable place to over-winter and leave the workers and males to die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0;p18">
            <a:extLst>
              <a:ext uri="{FF2B5EF4-FFF2-40B4-BE49-F238E27FC236}">
                <a16:creationId xmlns:a16="http://schemas.microsoft.com/office/drawing/2014/main" id="{1591EEA1-1F20-43F7-982D-A6B1D94673E5}"/>
              </a:ext>
            </a:extLst>
          </p:cNvPr>
          <p:cNvSpPr txBox="1"/>
          <p:nvPr/>
        </p:nvSpPr>
        <p:spPr>
          <a:xfrm>
            <a:off x="2152650" y="755168"/>
            <a:ext cx="3400425" cy="91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accent4"/>
              </a:buClr>
              <a:buSzPts val="4400"/>
            </a:pPr>
            <a:r>
              <a:rPr lang="en-GB" sz="6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Autumn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endParaRPr sz="44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862C7-8677-4324-8043-C95C5483A5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988" y="618314"/>
            <a:ext cx="3102925" cy="1743844"/>
          </a:xfrm>
          <a:prstGeom prst="rect">
            <a:avLst/>
          </a:prstGeom>
        </p:spPr>
      </p:pic>
      <p:sp>
        <p:nvSpPr>
          <p:cNvPr id="7" name="Google Shape;94;p14">
            <a:extLst>
              <a:ext uri="{FF2B5EF4-FFF2-40B4-BE49-F238E27FC236}">
                <a16:creationId xmlns:a16="http://schemas.microsoft.com/office/drawing/2014/main" id="{079E7329-8A34-46C8-81AE-C09A390953A6}"/>
              </a:ext>
            </a:extLst>
          </p:cNvPr>
          <p:cNvSpPr txBox="1"/>
          <p:nvPr/>
        </p:nvSpPr>
        <p:spPr>
          <a:xfrm>
            <a:off x="7787780" y="2321238"/>
            <a:ext cx="3545342" cy="27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Image:   Claude Alleva on Pixabay </a:t>
            </a:r>
            <a:endParaRPr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9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F6B77F-B919-4FB7-8D36-4E1DD3973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09" y="257175"/>
            <a:ext cx="1655180" cy="1665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D94D4-E953-4152-A53A-C8271BF36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09" y="5192564"/>
            <a:ext cx="11639550" cy="1335011"/>
          </a:xfrm>
          <a:prstGeom prst="rect">
            <a:avLst/>
          </a:prstGeom>
        </p:spPr>
      </p:pic>
      <p:sp>
        <p:nvSpPr>
          <p:cNvPr id="11" name="Google Shape;120;p18">
            <a:extLst>
              <a:ext uri="{FF2B5EF4-FFF2-40B4-BE49-F238E27FC236}">
                <a16:creationId xmlns:a16="http://schemas.microsoft.com/office/drawing/2014/main" id="{7EB0C774-78AD-4B54-8DDA-40BF9CDFA2E1}"/>
              </a:ext>
            </a:extLst>
          </p:cNvPr>
          <p:cNvSpPr txBox="1"/>
          <p:nvPr/>
        </p:nvSpPr>
        <p:spPr>
          <a:xfrm>
            <a:off x="458734" y="2810216"/>
            <a:ext cx="10765658" cy="178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algn="ctr">
              <a:buClr>
                <a:schemeClr val="accent4"/>
              </a:buClr>
              <a:buSzPts val="4400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Yellow-legged Asian hornets can be extremely aggressive if they feel they are being threatened.  </a:t>
            </a:r>
            <a:r>
              <a:rPr lang="en-GB" sz="3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Stings are painful and can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cause an allergic reaction in some people.</a:t>
            </a: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9C8B4-ACBE-47DA-8D17-B4CE8A4C39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842" y="457088"/>
            <a:ext cx="2993441" cy="1994847"/>
          </a:xfrm>
          <a:prstGeom prst="rect">
            <a:avLst/>
          </a:prstGeom>
        </p:spPr>
      </p:pic>
      <p:sp>
        <p:nvSpPr>
          <p:cNvPr id="13" name="Google Shape;94;p14">
            <a:extLst>
              <a:ext uri="{FF2B5EF4-FFF2-40B4-BE49-F238E27FC236}">
                <a16:creationId xmlns:a16="http://schemas.microsoft.com/office/drawing/2014/main" id="{403C3511-78C5-481F-A67E-E2F39D1AC6C8}"/>
              </a:ext>
            </a:extLst>
          </p:cNvPr>
          <p:cNvSpPr txBox="1"/>
          <p:nvPr/>
        </p:nvSpPr>
        <p:spPr>
          <a:xfrm>
            <a:off x="4192388" y="2529925"/>
            <a:ext cx="3545342" cy="27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Image: Didier Aires on Pixabay </a:t>
            </a:r>
            <a:endParaRPr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Google Shape;120;p18">
            <a:extLst>
              <a:ext uri="{FF2B5EF4-FFF2-40B4-BE49-F238E27FC236}">
                <a16:creationId xmlns:a16="http://schemas.microsoft.com/office/drawing/2014/main" id="{6A45F961-0147-4C9C-8F3E-AFAA090B6F77}"/>
              </a:ext>
            </a:extLst>
          </p:cNvPr>
          <p:cNvSpPr txBox="1"/>
          <p:nvPr/>
        </p:nvSpPr>
        <p:spPr>
          <a:xfrm>
            <a:off x="269109" y="4330418"/>
            <a:ext cx="10765658" cy="97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algn="ctr">
              <a:buClr>
                <a:schemeClr val="accent4"/>
              </a:buClr>
              <a:buSzPts val="4400"/>
            </a:pPr>
            <a:r>
              <a:rPr lang="en-GB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not approach or disturb a nest.  </a:t>
            </a:r>
            <a:br>
              <a:rPr lang="en-GB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40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F6B77F-B919-4FB7-8D36-4E1DD3973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09" y="257175"/>
            <a:ext cx="1655180" cy="1665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D94D4-E953-4152-A53A-C8271BF36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09" y="5192564"/>
            <a:ext cx="11639550" cy="1335011"/>
          </a:xfrm>
          <a:prstGeom prst="rect">
            <a:avLst/>
          </a:prstGeom>
        </p:spPr>
      </p:pic>
      <p:sp>
        <p:nvSpPr>
          <p:cNvPr id="15" name="Google Shape;120;p18">
            <a:extLst>
              <a:ext uri="{FF2B5EF4-FFF2-40B4-BE49-F238E27FC236}">
                <a16:creationId xmlns:a16="http://schemas.microsoft.com/office/drawing/2014/main" id="{6A45F961-0147-4C9C-8F3E-AFAA090B6F77}"/>
              </a:ext>
            </a:extLst>
          </p:cNvPr>
          <p:cNvSpPr txBox="1"/>
          <p:nvPr/>
        </p:nvSpPr>
        <p:spPr>
          <a:xfrm>
            <a:off x="601398" y="1622598"/>
            <a:ext cx="11181026" cy="312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buClr>
                <a:schemeClr val="accent4"/>
              </a:buClr>
              <a:buSzPts val="4400"/>
            </a:pPr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If you think you have seen a Yellow-legged Asian hornet or a nest please report it immediately:</a:t>
            </a:r>
          </a:p>
          <a:p>
            <a:pPr lvl="1">
              <a:buClr>
                <a:schemeClr val="accent4"/>
              </a:buClr>
              <a:buSzPts val="4400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Take a photo if it is safe to do so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Report via the Asian Hornet Watch app or email</a:t>
            </a:r>
          </a:p>
        </p:txBody>
      </p:sp>
      <p:sp>
        <p:nvSpPr>
          <p:cNvPr id="8" name="Google Shape;120;p18">
            <a:extLst>
              <a:ext uri="{FF2B5EF4-FFF2-40B4-BE49-F238E27FC236}">
                <a16:creationId xmlns:a16="http://schemas.microsoft.com/office/drawing/2014/main" id="{FCF033F2-3880-466E-A024-99EC647A7665}"/>
              </a:ext>
            </a:extLst>
          </p:cNvPr>
          <p:cNvSpPr txBox="1"/>
          <p:nvPr/>
        </p:nvSpPr>
        <p:spPr>
          <a:xfrm>
            <a:off x="2374875" y="537881"/>
            <a:ext cx="8915399" cy="93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r>
              <a:rPr lang="en-GB" sz="6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How to Report Sightings</a:t>
            </a: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endParaRPr sz="4400" b="1" i="0" u="none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74D5D-9FE5-4B75-951D-8156EF224489}"/>
              </a:ext>
            </a:extLst>
          </p:cNvPr>
          <p:cNvSpPr txBox="1"/>
          <p:nvPr/>
        </p:nvSpPr>
        <p:spPr>
          <a:xfrm>
            <a:off x="2164321" y="4654699"/>
            <a:ext cx="7597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4"/>
              </a:buClr>
              <a:buSzPts val="4800"/>
            </a:pPr>
            <a:r>
              <a:rPr lang="en-GB" sz="5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See it!   Snap it!   Send it!</a:t>
            </a:r>
          </a:p>
        </p:txBody>
      </p:sp>
    </p:spTree>
    <p:extLst>
      <p:ext uri="{BB962C8B-B14F-4D97-AF65-F5344CB8AC3E}">
        <p14:creationId xmlns:p14="http://schemas.microsoft.com/office/powerpoint/2010/main" val="107825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F6B77F-B919-4FB7-8D36-4E1DD3973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09" y="257175"/>
            <a:ext cx="1459219" cy="1468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D94D4-E953-4152-A53A-C8271BF36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4" y="5192563"/>
            <a:ext cx="11639550" cy="1335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D708CB-9815-4D50-8F8D-76BE10005324}"/>
              </a:ext>
            </a:extLst>
          </p:cNvPr>
          <p:cNvSpPr txBox="1"/>
          <p:nvPr/>
        </p:nvSpPr>
        <p:spPr>
          <a:xfrm>
            <a:off x="2355502" y="945246"/>
            <a:ext cx="9377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4"/>
              </a:buClr>
              <a:buSzPts val="4800"/>
            </a:pP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best way to report sightings is via:</a:t>
            </a:r>
            <a:b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4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Asian Hornet Watch app</a:t>
            </a:r>
          </a:p>
          <a:p>
            <a:pPr lvl="0">
              <a:buClr>
                <a:schemeClr val="accent4"/>
              </a:buClr>
              <a:buSzPts val="4800"/>
            </a:pPr>
            <a:b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Alternatively please email:</a:t>
            </a:r>
          </a:p>
          <a:p>
            <a:pPr lvl="0">
              <a:buClr>
                <a:schemeClr val="accent4"/>
              </a:buClr>
              <a:buSzPts val="4800"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4"/>
              </a:buClr>
              <a:buSzPts val="4800"/>
            </a:pP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GB" sz="4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alertnonnative@ceh.ac.uk</a:t>
            </a:r>
          </a:p>
        </p:txBody>
      </p:sp>
      <p:pic>
        <p:nvPicPr>
          <p:cNvPr id="2050" name="Picture 2" descr="Photo of asian hornet watch app">
            <a:extLst>
              <a:ext uri="{FF2B5EF4-FFF2-40B4-BE49-F238E27FC236}">
                <a16:creationId xmlns:a16="http://schemas.microsoft.com/office/drawing/2014/main" id="{D8C6A264-0DFD-45DB-BCF0-C4B891BC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58" y="1876271"/>
            <a:ext cx="1459219" cy="31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bka.org.uk/GetImage.aspx?IDMF=e8f3b772-1df9-4e6c-91ec-4fa022d38a84&amp;w=2245&amp;h=776&amp;src=mc">
            <a:extLst>
              <a:ext uri="{FF2B5EF4-FFF2-40B4-BE49-F238E27FC236}">
                <a16:creationId xmlns:a16="http://schemas.microsoft.com/office/drawing/2014/main" id="{A6CDA0CF-A99E-43E6-B9DB-907F3A75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9036" y="2373906"/>
            <a:ext cx="1318203" cy="4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bbka.org.uk/GetImage.aspx?IDMF=8d592a69-05a7-47e6-a025-8a214eb67168&amp;w=347&amp;h=106&amp;src=mc">
            <a:extLst>
              <a:ext uri="{FF2B5EF4-FFF2-40B4-BE49-F238E27FC236}">
                <a16:creationId xmlns:a16="http://schemas.microsoft.com/office/drawing/2014/main" id="{6BE0F4FD-3F0B-4BE6-BB83-F20569C8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9036" y="1876271"/>
            <a:ext cx="1318203" cy="4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DEA15-5B87-4936-9CED-EF40EF6AEA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35" y="3315018"/>
            <a:ext cx="1318203" cy="8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1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/>
        </p:nvSpPr>
        <p:spPr>
          <a:xfrm>
            <a:off x="1593133" y="598191"/>
            <a:ext cx="9596283" cy="91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Help to spread the word!</a:t>
            </a:r>
            <a:endParaRPr b="1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418F0-02D9-48BC-AE13-3F70BB5A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733925"/>
            <a:ext cx="11639550" cy="1869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309EE5-FB73-41F6-A68D-BF2D87370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200026"/>
            <a:ext cx="1702146" cy="1713052"/>
          </a:xfrm>
          <a:prstGeom prst="rect">
            <a:avLst/>
          </a:prstGeom>
        </p:spPr>
      </p:pic>
      <p:sp>
        <p:nvSpPr>
          <p:cNvPr id="5" name="Google Shape;120;p18">
            <a:extLst>
              <a:ext uri="{FF2B5EF4-FFF2-40B4-BE49-F238E27FC236}">
                <a16:creationId xmlns:a16="http://schemas.microsoft.com/office/drawing/2014/main" id="{F7D79240-CFDA-4323-A8EF-68702682AB33}"/>
              </a:ext>
            </a:extLst>
          </p:cNvPr>
          <p:cNvSpPr txBox="1"/>
          <p:nvPr/>
        </p:nvSpPr>
        <p:spPr>
          <a:xfrm>
            <a:off x="1010974" y="1885170"/>
            <a:ext cx="10704776" cy="216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Tell your family, friends &amp; work colleagues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Further information and resources available on the BBKA website.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E5AF1-42C2-45E7-80DC-14714D59CD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850" y="3724275"/>
            <a:ext cx="17430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1908640" y="625909"/>
            <a:ext cx="8679519" cy="24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</a:pP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Yellow-legged Asian Hornet is a non-native invasive species that preys on a wide range of pollinators including honey bees.</a:t>
            </a: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rial"/>
              <a:buChar char="•"/>
            </a:pPr>
            <a:endParaRPr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738A5-0322-4148-87D8-7981E7CD9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4433"/>
            <a:ext cx="1422380" cy="1431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1B3392-2930-4CBA-9D8C-3390A4A77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5172075"/>
            <a:ext cx="11639550" cy="1431492"/>
          </a:xfrm>
          <a:prstGeom prst="rect">
            <a:avLst/>
          </a:prstGeom>
        </p:spPr>
      </p:pic>
      <p:pic>
        <p:nvPicPr>
          <p:cNvPr id="2052" name="Picture 4" descr="https://www.bbka.org.uk/GetImage.aspx?IDMF=65a44283-43df-40bc-8a16-e384e18f46c6&amp;w=691&amp;h=415&amp;src=mc">
            <a:extLst>
              <a:ext uri="{FF2B5EF4-FFF2-40B4-BE49-F238E27FC236}">
                <a16:creationId xmlns:a16="http://schemas.microsoft.com/office/drawing/2014/main" id="{79846F3D-ABD8-441C-8F10-5796F4C0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770" y="3186114"/>
            <a:ext cx="4075409" cy="24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94;p14">
            <a:extLst>
              <a:ext uri="{FF2B5EF4-FFF2-40B4-BE49-F238E27FC236}">
                <a16:creationId xmlns:a16="http://schemas.microsoft.com/office/drawing/2014/main" id="{B4AD2239-16F2-42B8-956F-66CF7F9D7319}"/>
              </a:ext>
            </a:extLst>
          </p:cNvPr>
          <p:cNvSpPr txBox="1"/>
          <p:nvPr/>
        </p:nvSpPr>
        <p:spPr>
          <a:xfrm>
            <a:off x="4237604" y="5633719"/>
            <a:ext cx="3545342" cy="27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Image:  Bob Hogge</a:t>
            </a:r>
            <a:endParaRPr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/>
        </p:nvSpPr>
        <p:spPr>
          <a:xfrm>
            <a:off x="1288333" y="1893153"/>
            <a:ext cx="959628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Any Questions ?</a:t>
            </a:r>
            <a:endParaRPr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418F0-02D9-48BC-AE13-3F70BB5A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733925"/>
            <a:ext cx="11639550" cy="1869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309EE5-FB73-41F6-A68D-BF2D87370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200026"/>
            <a:ext cx="1702146" cy="17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B4775B-A61D-4C6F-AA96-84F86F3F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5233539"/>
            <a:ext cx="11639550" cy="1376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44AA0D-B821-4EE2-9169-10718537E1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247651"/>
            <a:ext cx="1466850" cy="1476248"/>
          </a:xfrm>
          <a:prstGeom prst="rect">
            <a:avLst/>
          </a:prstGeom>
        </p:spPr>
      </p:pic>
      <p:sp>
        <p:nvSpPr>
          <p:cNvPr id="12" name="Google Shape;120;p18">
            <a:extLst>
              <a:ext uri="{FF2B5EF4-FFF2-40B4-BE49-F238E27FC236}">
                <a16:creationId xmlns:a16="http://schemas.microsoft.com/office/drawing/2014/main" id="{CCE0AA5E-43F3-4D0F-BE8B-679CD4CA6662}"/>
              </a:ext>
            </a:extLst>
          </p:cNvPr>
          <p:cNvSpPr txBox="1"/>
          <p:nvPr/>
        </p:nvSpPr>
        <p:spPr>
          <a:xfrm>
            <a:off x="1121925" y="1425725"/>
            <a:ext cx="10453588" cy="486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Native to Asia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First seen in France in 2004 – thought to have arrived in a container of pottery from China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Now present across most of Europe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UK is facing an increasing threat from this invasive species  </a:t>
            </a:r>
          </a:p>
          <a:p>
            <a:pPr marL="914400" lvl="1" indent="-457200">
              <a:buClr>
                <a:schemeClr val="accent4"/>
              </a:buClr>
              <a:buSzPts val="4400"/>
              <a:buFont typeface="Arial" panose="020B0604020202020204" pitchFamily="34" charset="0"/>
              <a:buChar char="•"/>
            </a:pPr>
            <a:r>
              <a:rPr lang="en-GB" sz="3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Preys on a wide range of insects including honey bees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B4775B-A61D-4C6F-AA96-84F86F3F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5233539"/>
            <a:ext cx="11639550" cy="1376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44AA0D-B821-4EE2-9169-10718537E1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247651"/>
            <a:ext cx="1466850" cy="1476248"/>
          </a:xfrm>
          <a:prstGeom prst="rect">
            <a:avLst/>
          </a:prstGeom>
        </p:spPr>
      </p:pic>
      <p:sp>
        <p:nvSpPr>
          <p:cNvPr id="12" name="Google Shape;120;p18">
            <a:extLst>
              <a:ext uri="{FF2B5EF4-FFF2-40B4-BE49-F238E27FC236}">
                <a16:creationId xmlns:a16="http://schemas.microsoft.com/office/drawing/2014/main" id="{CCE0AA5E-43F3-4D0F-BE8B-679CD4CA6662}"/>
              </a:ext>
            </a:extLst>
          </p:cNvPr>
          <p:cNvSpPr txBox="1"/>
          <p:nvPr/>
        </p:nvSpPr>
        <p:spPr>
          <a:xfrm>
            <a:off x="1273336" y="928507"/>
            <a:ext cx="10453588" cy="4057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One nest, of Yellow-legged Asian hornets, can eat 100,000 pollinators in one year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4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50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Monarch butterfly and flowers">
            <a:extLst>
              <a:ext uri="{FF2B5EF4-FFF2-40B4-BE49-F238E27FC236}">
                <a16:creationId xmlns:a16="http://schemas.microsoft.com/office/drawing/2014/main" id="{436B9437-BF91-4DB3-DB47-62D5E29688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68" y="2597143"/>
            <a:ext cx="3394417" cy="2262945"/>
          </a:xfrm>
          <a:prstGeom prst="rect">
            <a:avLst/>
          </a:prstGeom>
        </p:spPr>
      </p:pic>
      <p:pic>
        <p:nvPicPr>
          <p:cNvPr id="6" name="Picture 5" descr="A bee on a yellow flower&#10;&#10;Description automatically generated">
            <a:extLst>
              <a:ext uri="{FF2B5EF4-FFF2-40B4-BE49-F238E27FC236}">
                <a16:creationId xmlns:a16="http://schemas.microsoft.com/office/drawing/2014/main" id="{DD07420A-61B6-48B4-2A57-98BAECEF0C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33481" y="2036711"/>
            <a:ext cx="3394417" cy="282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64D401-DF06-1363-7258-465F5DF4FABC}"/>
              </a:ext>
            </a:extLst>
          </p:cNvPr>
          <p:cNvSpPr txBox="1"/>
          <p:nvPr/>
        </p:nvSpPr>
        <p:spPr>
          <a:xfrm>
            <a:off x="8332507" y="4934184"/>
            <a:ext cx="3583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7" tooltip="https://en.wikipedia.org/wiki/Apis_mellifera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8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10" name="Picture 9" descr="A bee on a flower&#10;&#10;Description automatically generated">
            <a:extLst>
              <a:ext uri="{FF2B5EF4-FFF2-40B4-BE49-F238E27FC236}">
                <a16:creationId xmlns:a16="http://schemas.microsoft.com/office/drawing/2014/main" id="{0CABCBE6-D436-279F-23AF-EE5FBD9D178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188419" y="2822584"/>
            <a:ext cx="3612195" cy="20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1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1853155" y="571799"/>
            <a:ext cx="5995445" cy="99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Recent Sightings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C000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8A648-0115-4364-8BEA-51E8059450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257176"/>
            <a:ext cx="1643605" cy="165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6F752-770B-4568-AF57-C458FE5F9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5133975"/>
            <a:ext cx="11639550" cy="1469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3B6490-CE1B-4F50-8CC6-730D42880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056" y="831599"/>
            <a:ext cx="3599338" cy="4217890"/>
          </a:xfrm>
          <a:prstGeom prst="rect">
            <a:avLst/>
          </a:prstGeom>
        </p:spPr>
      </p:pic>
      <p:sp>
        <p:nvSpPr>
          <p:cNvPr id="7" name="Google Shape;102;p15">
            <a:extLst>
              <a:ext uri="{FF2B5EF4-FFF2-40B4-BE49-F238E27FC236}">
                <a16:creationId xmlns:a16="http://schemas.microsoft.com/office/drawing/2014/main" id="{EE06B98F-2714-42D7-939F-E5C81F80F43F}"/>
              </a:ext>
            </a:extLst>
          </p:cNvPr>
          <p:cNvSpPr txBox="1"/>
          <p:nvPr/>
        </p:nvSpPr>
        <p:spPr>
          <a:xfrm>
            <a:off x="869251" y="1995798"/>
            <a:ext cx="6653339" cy="278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 of 4th September 2025, 384 credible Yellow-legged Asian Hornet sightings have been reported in the UK and 96 nests have been found.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71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58A648-0115-4364-8BEA-51E8059450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257176"/>
            <a:ext cx="1643605" cy="165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6F752-770B-4568-AF57-C458FE5F9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5133975"/>
            <a:ext cx="11639550" cy="1469592"/>
          </a:xfrm>
          <a:prstGeom prst="rect">
            <a:avLst/>
          </a:prstGeom>
        </p:spPr>
      </p:pic>
      <p:sp>
        <p:nvSpPr>
          <p:cNvPr id="10" name="Google Shape;102;p15">
            <a:extLst>
              <a:ext uri="{FF2B5EF4-FFF2-40B4-BE49-F238E27FC236}">
                <a16:creationId xmlns:a16="http://schemas.microsoft.com/office/drawing/2014/main" id="{90AC2E34-59EC-45E6-B45B-5E6C0CABC2CE}"/>
              </a:ext>
            </a:extLst>
          </p:cNvPr>
          <p:cNvSpPr txBox="1"/>
          <p:nvPr/>
        </p:nvSpPr>
        <p:spPr>
          <a:xfrm>
            <a:off x="1031352" y="3447778"/>
            <a:ext cx="10417698" cy="21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first Yellow-legged Asian hornet was discovered in the UK in 2016.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More nests were discovered in the UK in 2023 than in the previous six years combined!</a:t>
            </a:r>
          </a:p>
          <a:p>
            <a:pPr marL="685800" marR="0" lvl="0" indent="-685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rial"/>
              <a:buChar char="•"/>
            </a:pPr>
            <a:endParaRPr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graph of a nest&#10;&#10;Description automatically generated with medium confidence">
            <a:extLst>
              <a:ext uri="{FF2B5EF4-FFF2-40B4-BE49-F238E27FC236}">
                <a16:creationId xmlns:a16="http://schemas.microsoft.com/office/drawing/2014/main" id="{F51FFA43-AA4A-3335-E328-666DAA4B8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90" y="480218"/>
            <a:ext cx="3823436" cy="2867577"/>
          </a:xfrm>
          <a:prstGeom prst="rect">
            <a:avLst/>
          </a:prstGeom>
        </p:spPr>
      </p:pic>
      <p:pic>
        <p:nvPicPr>
          <p:cNvPr id="6" name="Picture 5" descr="A graph of a number of birds&#10;&#10;Description automatically generated">
            <a:extLst>
              <a:ext uri="{FF2B5EF4-FFF2-40B4-BE49-F238E27FC236}">
                <a16:creationId xmlns:a16="http://schemas.microsoft.com/office/drawing/2014/main" id="{CDB6FA14-EE7E-58BE-D8BB-D177F6AE57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70" y="480218"/>
            <a:ext cx="3823436" cy="28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0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FD0FD4B4-0F38-B608-3393-A8ACAD0CC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0A871-7791-846D-DC66-D6BB1D5D3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257176"/>
            <a:ext cx="1643605" cy="165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118AB-C643-A78B-564D-5A1DE1DB1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5133975"/>
            <a:ext cx="11639550" cy="1469592"/>
          </a:xfrm>
          <a:prstGeom prst="rect">
            <a:avLst/>
          </a:prstGeom>
        </p:spPr>
      </p:pic>
      <p:pic>
        <p:nvPicPr>
          <p:cNvPr id="7" name="Picture 6" descr="A graph of a number of bees&#10;&#10;Description automatically generated">
            <a:extLst>
              <a:ext uri="{FF2B5EF4-FFF2-40B4-BE49-F238E27FC236}">
                <a16:creationId xmlns:a16="http://schemas.microsoft.com/office/drawing/2014/main" id="{4FD939DD-C4A2-3C66-967E-930D74AA8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84" y="1577340"/>
            <a:ext cx="4995283" cy="3746462"/>
          </a:xfrm>
          <a:prstGeom prst="rect">
            <a:avLst/>
          </a:prstGeom>
        </p:spPr>
      </p:pic>
      <p:pic>
        <p:nvPicPr>
          <p:cNvPr id="9" name="Picture 8" descr="A yellow graph with a graph of bees&#10;&#10;Description automatically generated with medium confidence">
            <a:extLst>
              <a:ext uri="{FF2B5EF4-FFF2-40B4-BE49-F238E27FC236}">
                <a16:creationId xmlns:a16="http://schemas.microsoft.com/office/drawing/2014/main" id="{90319F03-6257-A9BD-2B2A-1040AB84E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58" y="1577340"/>
            <a:ext cx="4469130" cy="37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0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B4775B-A61D-4C6F-AA96-84F86F3F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5233539"/>
            <a:ext cx="11639550" cy="1376810"/>
          </a:xfrm>
          <a:prstGeom prst="rect">
            <a:avLst/>
          </a:prstGeom>
        </p:spPr>
      </p:pic>
      <p:sp>
        <p:nvSpPr>
          <p:cNvPr id="94" name="Google Shape;94;p14"/>
          <p:cNvSpPr txBox="1"/>
          <p:nvPr/>
        </p:nvSpPr>
        <p:spPr>
          <a:xfrm>
            <a:off x="2318297" y="570276"/>
            <a:ext cx="77078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We need your help!</a:t>
            </a:r>
            <a:endParaRPr sz="6600" b="1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4AA0D-B821-4EE2-9169-10718537E1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247651"/>
            <a:ext cx="1466850" cy="1476248"/>
          </a:xfrm>
          <a:prstGeom prst="rect">
            <a:avLst/>
          </a:prstGeom>
        </p:spPr>
      </p:pic>
      <p:sp>
        <p:nvSpPr>
          <p:cNvPr id="12" name="Google Shape;120;p18">
            <a:extLst>
              <a:ext uri="{FF2B5EF4-FFF2-40B4-BE49-F238E27FC236}">
                <a16:creationId xmlns:a16="http://schemas.microsoft.com/office/drawing/2014/main" id="{CCE0AA5E-43F3-4D0F-BE8B-679CD4CA6662}"/>
              </a:ext>
            </a:extLst>
          </p:cNvPr>
          <p:cNvSpPr txBox="1"/>
          <p:nvPr/>
        </p:nvSpPr>
        <p:spPr>
          <a:xfrm>
            <a:off x="1676400" y="1723898"/>
            <a:ext cx="9763126" cy="368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r>
              <a:rPr lang="en-GB" sz="44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Learn how to identify Yellow-legged Asian Hornets</a:t>
            </a: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r>
              <a:rPr lang="en-GB" sz="4400" b="0" i="0" u="none" strike="noStrike" cap="none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Know how to report any sightings</a:t>
            </a: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r>
              <a:rPr lang="en-GB" sz="44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 vigilant</a:t>
            </a: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r>
              <a:rPr lang="en-GB" sz="4400" b="0" i="0" u="none" strike="noStrike" cap="none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Spread the word</a:t>
            </a: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endParaRPr lang="en-GB" sz="40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68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B4775B-A61D-4C6F-AA96-84F86F3F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5233539"/>
            <a:ext cx="11639550" cy="1376810"/>
          </a:xfrm>
          <a:prstGeom prst="rect">
            <a:avLst/>
          </a:prstGeom>
        </p:spPr>
      </p:pic>
      <p:sp>
        <p:nvSpPr>
          <p:cNvPr id="94" name="Google Shape;94;p14"/>
          <p:cNvSpPr txBox="1"/>
          <p:nvPr/>
        </p:nvSpPr>
        <p:spPr>
          <a:xfrm>
            <a:off x="3686730" y="164521"/>
            <a:ext cx="52858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Identification</a:t>
            </a:r>
            <a:endParaRPr sz="6600" b="1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4AA0D-B821-4EE2-9169-10718537E1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247651"/>
            <a:ext cx="1466850" cy="1476248"/>
          </a:xfrm>
          <a:prstGeom prst="rect">
            <a:avLst/>
          </a:prstGeom>
        </p:spPr>
      </p:pic>
      <p:sp>
        <p:nvSpPr>
          <p:cNvPr id="9" name="Google Shape;94;p14">
            <a:extLst>
              <a:ext uri="{FF2B5EF4-FFF2-40B4-BE49-F238E27FC236}">
                <a16:creationId xmlns:a16="http://schemas.microsoft.com/office/drawing/2014/main" id="{23425843-4F12-4324-9D6D-A44899FFEA8D}"/>
              </a:ext>
            </a:extLst>
          </p:cNvPr>
          <p:cNvSpPr txBox="1"/>
          <p:nvPr/>
        </p:nvSpPr>
        <p:spPr>
          <a:xfrm>
            <a:off x="2077860" y="5394762"/>
            <a:ext cx="3545342" cy="27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Image:  David Walker </a:t>
            </a:r>
            <a:endParaRPr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0CFC43-7AA7-4D3A-A2DD-AA787A519A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90" y="1396563"/>
            <a:ext cx="3985482" cy="4064874"/>
          </a:xfrm>
          <a:prstGeom prst="rect">
            <a:avLst/>
          </a:prstGeom>
        </p:spPr>
      </p:pic>
      <p:sp>
        <p:nvSpPr>
          <p:cNvPr id="12" name="Google Shape;120;p18">
            <a:extLst>
              <a:ext uri="{FF2B5EF4-FFF2-40B4-BE49-F238E27FC236}">
                <a16:creationId xmlns:a16="http://schemas.microsoft.com/office/drawing/2014/main" id="{CCE0AA5E-43F3-4D0F-BE8B-679CD4CA6662}"/>
              </a:ext>
            </a:extLst>
          </p:cNvPr>
          <p:cNvSpPr txBox="1"/>
          <p:nvPr/>
        </p:nvSpPr>
        <p:spPr>
          <a:xfrm>
            <a:off x="6177062" y="1396563"/>
            <a:ext cx="5217474" cy="390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GB" sz="1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r>
              <a:rPr lang="en-GB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Dark abdomen with wide orange stripe on 4</a:t>
            </a:r>
            <a:r>
              <a:rPr lang="en-GB" sz="3200" baseline="30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segment</a:t>
            </a: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Yellow tips to legs</a:t>
            </a: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r>
              <a:rPr lang="en-GB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Head black with orange face</a:t>
            </a: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Thorax black &amp; velvety</a:t>
            </a:r>
          </a:p>
          <a:p>
            <a:pPr marL="1143000" marR="0" lvl="1" indent="-6858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Char char="•"/>
            </a:pPr>
            <a:endParaRPr lang="en-GB" sz="40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6568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5787c2-7691-4a50-9a10-9f94024e22b7">
      <Terms xmlns="http://schemas.microsoft.com/office/infopath/2007/PartnerControls"/>
    </lcf76f155ced4ddcb4097134ff3c332f>
    <TaxCatchAll xmlns="f1114948-af89-4048-a02e-a2c8506c26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CDA168FD2B648BEDDBB31C45CE39E" ma:contentTypeVersion="13" ma:contentTypeDescription="Create a new document." ma:contentTypeScope="" ma:versionID="59710560b40c48c06815a3d9ccf2c4c2">
  <xsd:schema xmlns:xsd="http://www.w3.org/2001/XMLSchema" xmlns:xs="http://www.w3.org/2001/XMLSchema" xmlns:p="http://schemas.microsoft.com/office/2006/metadata/properties" xmlns:ns2="255787c2-7691-4a50-9a10-9f94024e22b7" xmlns:ns3="f1114948-af89-4048-a02e-a2c8506c2673" targetNamespace="http://schemas.microsoft.com/office/2006/metadata/properties" ma:root="true" ma:fieldsID="0634750f080b78a62e0eaa80c5e70bd5" ns2:_="" ns3:_="">
    <xsd:import namespace="255787c2-7691-4a50-9a10-9f94024e22b7"/>
    <xsd:import namespace="f1114948-af89-4048-a02e-a2c8506c26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787c2-7691-4a50-9a10-9f94024e2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3f4d20c-784a-435c-b5b3-47013ef81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14948-af89-4048-a02e-a2c8506c267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1ff3eff-f5c4-417a-8965-253de2d12b75}" ma:internalName="TaxCatchAll" ma:showField="CatchAllData" ma:web="f1114948-af89-4048-a02e-a2c8506c26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1313E1-4E3A-469F-833F-42FF24B651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751704-52C9-4147-BF7D-4753899AFAF8}">
  <ds:schemaRefs>
    <ds:schemaRef ds:uri="http://schemas.microsoft.com/office/2006/metadata/properties"/>
    <ds:schemaRef ds:uri="http://schemas.microsoft.com/office/infopath/2007/PartnerControls"/>
    <ds:schemaRef ds:uri="255787c2-7691-4a50-9a10-9f94024e22b7"/>
    <ds:schemaRef ds:uri="f1114948-af89-4048-a02e-a2c8506c2673"/>
  </ds:schemaRefs>
</ds:datastoreItem>
</file>

<file path=customXml/itemProps3.xml><?xml version="1.0" encoding="utf-8"?>
<ds:datastoreItem xmlns:ds="http://schemas.openxmlformats.org/officeDocument/2006/customXml" ds:itemID="{AA566DC6-21DE-477E-9DD0-891EA2178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5787c2-7691-4a50-9a10-9f94024e22b7"/>
    <ds:schemaRef ds:uri="f1114948-af89-4048-a02e-a2c8506c26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3577</TotalTime>
  <Words>524</Words>
  <Application>Microsoft Office PowerPoint</Application>
  <PresentationFormat>Widescreen</PresentationFormat>
  <Paragraphs>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Murdin</dc:creator>
  <cp:lastModifiedBy>Andrew Brown</cp:lastModifiedBy>
  <cp:revision>165</cp:revision>
  <cp:lastPrinted>2022-12-09T09:19:37Z</cp:lastPrinted>
  <dcterms:modified xsi:type="dcterms:W3CDTF">2025-09-10T16:55:16Z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0x010100B04CDA168FD2B648BEDDBB31C45CE39E</vt:lpwstr>
  </property>
  <property fmtid="{D5CDD505-2E9C-101B-9397-08002B2CF9AE}" pid="3" name="Order">
    <vt:r8>774200</vt:r8>
  </property>
  <property fmtid="{D5CDD505-2E9C-101B-9397-08002B2CF9AE}" pid="4" name="MediaServiceImageTags">
    <vt:lpwstr/>
  </property>
</Properties>
</file>